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72" r:id="rId4"/>
    <p:sldId id="258" r:id="rId5"/>
    <p:sldId id="259" r:id="rId6"/>
    <p:sldId id="260" r:id="rId7"/>
    <p:sldId id="273" r:id="rId8"/>
    <p:sldId id="266" r:id="rId9"/>
    <p:sldId id="261" r:id="rId10"/>
    <p:sldId id="267" r:id="rId11"/>
    <p:sldId id="274" r:id="rId12"/>
    <p:sldId id="269" r:id="rId13"/>
    <p:sldId id="277" r:id="rId14"/>
    <p:sldId id="276" r:id="rId15"/>
    <p:sldId id="278" r:id="rId16"/>
    <p:sldId id="275" r:id="rId17"/>
    <p:sldId id="280" r:id="rId18"/>
    <p:sldId id="281" r:id="rId19"/>
    <p:sldId id="283" r:id="rId20"/>
    <p:sldId id="282" r:id="rId21"/>
    <p:sldId id="286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u="none" strike="noStrike" dirty="0" smtClean="0">
              <a:effectLst/>
            </a:rPr>
            <a:t>(3000612) SINTOMATICOS RESPIRATORIOS CON DESPISTAJE DE TUBERCULOSIS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6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600" b="1">
            <a:solidFill>
              <a:schemeClr val="bg1"/>
            </a:solidFill>
          </a:endParaRPr>
        </a:p>
      </dgm:t>
    </dgm:pt>
    <dgm:pt modelId="{EC5A9FEE-542F-4652-83FF-09AA5944BA68}">
      <dgm:prSet custT="1"/>
      <dgm:spPr/>
      <dgm:t>
        <a:bodyPr/>
        <a:lstStyle/>
        <a:p>
          <a:pPr algn="l"/>
          <a:r>
            <a:rPr lang="es-PE" sz="1500" b="1" i="0" u="none" dirty="0" smtClean="0">
              <a:solidFill>
                <a:srgbClr val="FFFF00"/>
              </a:solidFill>
            </a:rPr>
            <a:t>(4396201)  IDENTIFICACION Y EXAMEN DE SINTOMATICOS RESPIRATORIOS EN LAS ATENCIONES A PERSONAS &gt; 15 AÑOS Y POBLACION VULNERABLE </a:t>
          </a:r>
          <a:endParaRPr lang="es-PE" sz="1500" b="1" i="0" u="none" dirty="0">
            <a:solidFill>
              <a:srgbClr val="FFFF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1500" b="1" i="0" u="none" dirty="0" smtClean="0">
              <a:solidFill>
                <a:schemeClr val="bg1"/>
              </a:solidFill>
            </a:rPr>
            <a:t>(4396202) </a:t>
          </a:r>
          <a:r>
            <a:rPr lang="es-PE" sz="1500" b="1" i="1" dirty="0" smtClean="0"/>
            <a:t>SEGUIMIENTO DIAGNOSTICO AL SINTOMATICOS RESPIRATORIOS CON 2 RESULTADOS DE BACILOSCOPIA NEGATIVA </a:t>
          </a:r>
          <a:endParaRPr lang="es-PE" sz="15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/>
        </a:p>
      </dgm:t>
    </dgm:pt>
    <dgm:pt modelId="{FE10E564-A458-455B-9A64-A0ABD7D29A5A}" type="pres">
      <dgm:prSet presAssocID="{6B0B2B6C-618F-4298-B892-F6DF9F81CB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4C28C759-5839-48D4-A49B-B63101EEA003}" type="pres">
      <dgm:prSet presAssocID="{9434CC9A-0C84-408B-9FB6-D10A70231CFB}" presName="root" presStyleCnt="0">
        <dgm:presLayoutVars>
          <dgm:chMax/>
          <dgm:chPref val="4"/>
        </dgm:presLayoutVars>
      </dgm:prSet>
      <dgm:spPr/>
    </dgm:pt>
    <dgm:pt modelId="{FD5B2E7E-570C-4649-80E5-14DD3A0C16F4}" type="pres">
      <dgm:prSet presAssocID="{9434CC9A-0C84-408B-9FB6-D10A70231CFB}" presName="rootComposite" presStyleCnt="0">
        <dgm:presLayoutVars/>
      </dgm:prSet>
      <dgm:spPr/>
    </dgm:pt>
    <dgm:pt modelId="{D4CAE966-4D25-4310-87CA-D1E0763E95EE}" type="pres">
      <dgm:prSet presAssocID="{9434CC9A-0C84-408B-9FB6-D10A70231CF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PE"/>
        </a:p>
      </dgm:t>
    </dgm:pt>
    <dgm:pt modelId="{ECD478AC-85EE-4D1A-91D6-315E46251977}" type="pres">
      <dgm:prSet presAssocID="{9434CC9A-0C84-408B-9FB6-D10A70231CFB}" presName="childShape" presStyleCnt="0">
        <dgm:presLayoutVars>
          <dgm:chMax val="0"/>
          <dgm:chPref val="0"/>
        </dgm:presLayoutVars>
      </dgm:prSet>
      <dgm:spPr/>
    </dgm:pt>
    <dgm:pt modelId="{23BEB2BE-9486-483E-AAE7-DC3BC64ABB25}" type="pres">
      <dgm:prSet presAssocID="{EC5A9FEE-542F-4652-83FF-09AA5944BA68}" presName="childComposite" presStyleCnt="0">
        <dgm:presLayoutVars>
          <dgm:chMax val="0"/>
          <dgm:chPref val="0"/>
        </dgm:presLayoutVars>
      </dgm:prSet>
      <dgm:spPr/>
    </dgm:pt>
    <dgm:pt modelId="{0902932F-ADC8-4E77-A74D-F190485144A4}" type="pres">
      <dgm:prSet presAssocID="{EC5A9FEE-542F-4652-83FF-09AA5944BA68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836A3480-C94B-431A-8363-D6B12D5EAC1A}" type="pres">
      <dgm:prSet presAssocID="{EC5A9FEE-542F-4652-83FF-09AA5944BA6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DCA01A-C744-4A77-938B-D36C9EE59443}" type="pres">
      <dgm:prSet presAssocID="{E631CF8A-C840-4A9C-AD3F-4AE8F7FF78A8}" presName="childComposite" presStyleCnt="0">
        <dgm:presLayoutVars>
          <dgm:chMax val="0"/>
          <dgm:chPref val="0"/>
        </dgm:presLayoutVars>
      </dgm:prSet>
      <dgm:spPr/>
    </dgm:pt>
    <dgm:pt modelId="{3C1B9AFC-D839-421E-A0A9-FAABCB5AC926}" type="pres">
      <dgm:prSet presAssocID="{E631CF8A-C840-4A9C-AD3F-4AE8F7FF78A8}" presName="Image" presStyleLbl="node1" presStyleIdx="1" presStyleCnt="2"/>
      <dgm:spPr/>
    </dgm:pt>
    <dgm:pt modelId="{90E331B2-19F0-4A7E-99DE-533EBDC46900}" type="pres">
      <dgm:prSet presAssocID="{E631CF8A-C840-4A9C-AD3F-4AE8F7FF78A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BE44D1E-8BF0-4930-B366-08530B820928}" type="presOf" srcId="{6B0B2B6C-618F-4298-B892-F6DF9F81CB7F}" destId="{FE10E564-A458-455B-9A64-A0ABD7D29A5A}" srcOrd="0" destOrd="0" presId="urn:microsoft.com/office/officeart/2008/layout/PictureAccentList"/>
    <dgm:cxn modelId="{6142FE42-7AC7-4D83-AF88-FBB9D7DA2CDC}" type="presOf" srcId="{EC5A9FEE-542F-4652-83FF-09AA5944BA68}" destId="{836A3480-C94B-431A-8363-D6B12D5EAC1A}" srcOrd="0" destOrd="0" presId="urn:microsoft.com/office/officeart/2008/layout/PictureAccentList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1024E413-3D4B-48DE-818B-E671FF729900}" type="presOf" srcId="{E631CF8A-C840-4A9C-AD3F-4AE8F7FF78A8}" destId="{90E331B2-19F0-4A7E-99DE-533EBDC46900}" srcOrd="0" destOrd="0" presId="urn:microsoft.com/office/officeart/2008/layout/PictureAccentList"/>
    <dgm:cxn modelId="{32455D6B-885F-4B1D-8271-DC8F0B57E6A9}" type="presOf" srcId="{9434CC9A-0C84-408B-9FB6-D10A70231CFB}" destId="{D4CAE966-4D25-4310-87CA-D1E0763E95EE}" srcOrd="0" destOrd="0" presId="urn:microsoft.com/office/officeart/2008/layout/PictureAccentList"/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31AD50D5-FAAB-425B-84F2-F4408B70C571}" type="presParOf" srcId="{FE10E564-A458-455B-9A64-A0ABD7D29A5A}" destId="{4C28C759-5839-48D4-A49B-B63101EEA003}" srcOrd="0" destOrd="0" presId="urn:microsoft.com/office/officeart/2008/layout/PictureAccentList"/>
    <dgm:cxn modelId="{DA2C7076-9500-4D05-9540-B806693A31F2}" type="presParOf" srcId="{4C28C759-5839-48D4-A49B-B63101EEA003}" destId="{FD5B2E7E-570C-4649-80E5-14DD3A0C16F4}" srcOrd="0" destOrd="0" presId="urn:microsoft.com/office/officeart/2008/layout/PictureAccentList"/>
    <dgm:cxn modelId="{1BD9A2F9-DF1F-4337-A2E8-B41524E74E62}" type="presParOf" srcId="{FD5B2E7E-570C-4649-80E5-14DD3A0C16F4}" destId="{D4CAE966-4D25-4310-87CA-D1E0763E95EE}" srcOrd="0" destOrd="0" presId="urn:microsoft.com/office/officeart/2008/layout/PictureAccentList"/>
    <dgm:cxn modelId="{9532A42E-AAEA-406F-B534-D5081E2CFBF0}" type="presParOf" srcId="{4C28C759-5839-48D4-A49B-B63101EEA003}" destId="{ECD478AC-85EE-4D1A-91D6-315E46251977}" srcOrd="1" destOrd="0" presId="urn:microsoft.com/office/officeart/2008/layout/PictureAccentList"/>
    <dgm:cxn modelId="{6A5BE338-053E-4EF9-8E2F-9EB9187202C6}" type="presParOf" srcId="{ECD478AC-85EE-4D1A-91D6-315E46251977}" destId="{23BEB2BE-9486-483E-AAE7-DC3BC64ABB25}" srcOrd="0" destOrd="0" presId="urn:microsoft.com/office/officeart/2008/layout/PictureAccentList"/>
    <dgm:cxn modelId="{4AEA09FE-A46F-4943-8F5B-98D2EEC8E356}" type="presParOf" srcId="{23BEB2BE-9486-483E-AAE7-DC3BC64ABB25}" destId="{0902932F-ADC8-4E77-A74D-F190485144A4}" srcOrd="0" destOrd="0" presId="urn:microsoft.com/office/officeart/2008/layout/PictureAccentList"/>
    <dgm:cxn modelId="{4605BC14-8D11-4480-8348-A177A8B88986}" type="presParOf" srcId="{23BEB2BE-9486-483E-AAE7-DC3BC64ABB25}" destId="{836A3480-C94B-431A-8363-D6B12D5EAC1A}" srcOrd="1" destOrd="0" presId="urn:microsoft.com/office/officeart/2008/layout/PictureAccentList"/>
    <dgm:cxn modelId="{C58E9210-B162-4E0D-8F79-72B7DF2BDD12}" type="presParOf" srcId="{ECD478AC-85EE-4D1A-91D6-315E46251977}" destId="{28DCA01A-C744-4A77-938B-D36C9EE59443}" srcOrd="1" destOrd="0" presId="urn:microsoft.com/office/officeart/2008/layout/PictureAccentList"/>
    <dgm:cxn modelId="{1C3BDFE2-731B-4DCA-AA24-4754EEC5FFFF}" type="presParOf" srcId="{28DCA01A-C744-4A77-938B-D36C9EE59443}" destId="{3C1B9AFC-D839-421E-A0A9-FAABCB5AC926}" srcOrd="0" destOrd="0" presId="urn:microsoft.com/office/officeart/2008/layout/PictureAccentList"/>
    <dgm:cxn modelId="{A8AAAF18-A7A3-43A2-89ED-9BDE56345231}" type="presParOf" srcId="{28DCA01A-C744-4A77-938B-D36C9EE59443}" destId="{90E331B2-19F0-4A7E-99DE-533EBDC4690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i="0" u="none" dirty="0" smtClean="0"/>
            <a:t>(3000614) PERSONAS CON DIAGNOSTICO DE TUBERCULOSIS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6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600" b="1">
            <a:solidFill>
              <a:schemeClr val="bg1"/>
            </a:solidFill>
          </a:endParaRPr>
        </a:p>
      </dgm:t>
    </dgm:pt>
    <dgm:pt modelId="{EC5A9FEE-542F-4652-83FF-09AA5944BA68}">
      <dgm:prSet custT="1"/>
      <dgm:spPr/>
      <dgm:t>
        <a:bodyPr/>
        <a:lstStyle/>
        <a:p>
          <a:pPr algn="l"/>
          <a:r>
            <a:rPr lang="es-PE" sz="2000" b="1" i="0" u="none" dirty="0" smtClean="0">
              <a:solidFill>
                <a:srgbClr val="FFFF00"/>
              </a:solidFill>
            </a:rPr>
            <a:t>(4396401) DIAGNOSTICO DE TUBERCULOSIS PULMONAR</a:t>
          </a:r>
          <a:endParaRPr lang="es-PE" sz="2000" b="1" i="0" u="none" dirty="0">
            <a:solidFill>
              <a:srgbClr val="FFFF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2000" b="1" i="0" u="none" dirty="0" smtClean="0"/>
            <a:t>(4396402) DIAGNOSTICO DE TUBERCULOSIS EXTRA PULMONAR</a:t>
          </a:r>
          <a:endParaRPr lang="es-PE" sz="20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/>
        </a:p>
      </dgm:t>
    </dgm:pt>
    <dgm:pt modelId="{FE10E564-A458-455B-9A64-A0ABD7D29A5A}" type="pres">
      <dgm:prSet presAssocID="{6B0B2B6C-618F-4298-B892-F6DF9F81CB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4C28C759-5839-48D4-A49B-B63101EEA003}" type="pres">
      <dgm:prSet presAssocID="{9434CC9A-0C84-408B-9FB6-D10A70231CFB}" presName="root" presStyleCnt="0">
        <dgm:presLayoutVars>
          <dgm:chMax/>
          <dgm:chPref val="4"/>
        </dgm:presLayoutVars>
      </dgm:prSet>
      <dgm:spPr/>
    </dgm:pt>
    <dgm:pt modelId="{FD5B2E7E-570C-4649-80E5-14DD3A0C16F4}" type="pres">
      <dgm:prSet presAssocID="{9434CC9A-0C84-408B-9FB6-D10A70231CFB}" presName="rootComposite" presStyleCnt="0">
        <dgm:presLayoutVars/>
      </dgm:prSet>
      <dgm:spPr/>
    </dgm:pt>
    <dgm:pt modelId="{D4CAE966-4D25-4310-87CA-D1E0763E95EE}" type="pres">
      <dgm:prSet presAssocID="{9434CC9A-0C84-408B-9FB6-D10A70231CF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PE"/>
        </a:p>
      </dgm:t>
    </dgm:pt>
    <dgm:pt modelId="{ECD478AC-85EE-4D1A-91D6-315E46251977}" type="pres">
      <dgm:prSet presAssocID="{9434CC9A-0C84-408B-9FB6-D10A70231CFB}" presName="childShape" presStyleCnt="0">
        <dgm:presLayoutVars>
          <dgm:chMax val="0"/>
          <dgm:chPref val="0"/>
        </dgm:presLayoutVars>
      </dgm:prSet>
      <dgm:spPr/>
    </dgm:pt>
    <dgm:pt modelId="{23BEB2BE-9486-483E-AAE7-DC3BC64ABB25}" type="pres">
      <dgm:prSet presAssocID="{EC5A9FEE-542F-4652-83FF-09AA5944BA68}" presName="childComposite" presStyleCnt="0">
        <dgm:presLayoutVars>
          <dgm:chMax val="0"/>
          <dgm:chPref val="0"/>
        </dgm:presLayoutVars>
      </dgm:prSet>
      <dgm:spPr/>
    </dgm:pt>
    <dgm:pt modelId="{0902932F-ADC8-4E77-A74D-F190485144A4}" type="pres">
      <dgm:prSet presAssocID="{EC5A9FEE-542F-4652-83FF-09AA5944BA68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836A3480-C94B-431A-8363-D6B12D5EAC1A}" type="pres">
      <dgm:prSet presAssocID="{EC5A9FEE-542F-4652-83FF-09AA5944BA6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8DCA01A-C744-4A77-938B-D36C9EE59443}" type="pres">
      <dgm:prSet presAssocID="{E631CF8A-C840-4A9C-AD3F-4AE8F7FF78A8}" presName="childComposite" presStyleCnt="0">
        <dgm:presLayoutVars>
          <dgm:chMax val="0"/>
          <dgm:chPref val="0"/>
        </dgm:presLayoutVars>
      </dgm:prSet>
      <dgm:spPr/>
    </dgm:pt>
    <dgm:pt modelId="{3C1B9AFC-D839-421E-A0A9-FAABCB5AC926}" type="pres">
      <dgm:prSet presAssocID="{E631CF8A-C840-4A9C-AD3F-4AE8F7FF78A8}" presName="Image" presStyleLbl="node1" presStyleIdx="1" presStyleCnt="2"/>
      <dgm:spPr/>
    </dgm:pt>
    <dgm:pt modelId="{90E331B2-19F0-4A7E-99DE-533EBDC46900}" type="pres">
      <dgm:prSet presAssocID="{E631CF8A-C840-4A9C-AD3F-4AE8F7FF78A8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1449BFB3-D321-4310-959F-1177C73B379A}" type="presOf" srcId="{EC5A9FEE-542F-4652-83FF-09AA5944BA68}" destId="{836A3480-C94B-431A-8363-D6B12D5EAC1A}" srcOrd="0" destOrd="0" presId="urn:microsoft.com/office/officeart/2008/layout/PictureAccentList"/>
    <dgm:cxn modelId="{2A836122-7BBE-4204-83EF-30EA8F9D3009}" type="presOf" srcId="{6B0B2B6C-618F-4298-B892-F6DF9F81CB7F}" destId="{FE10E564-A458-455B-9A64-A0ABD7D29A5A}" srcOrd="0" destOrd="0" presId="urn:microsoft.com/office/officeart/2008/layout/PictureAccentList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7BECF4B3-A743-48FF-B092-7596BA659B1F}" type="presOf" srcId="{E631CF8A-C840-4A9C-AD3F-4AE8F7FF78A8}" destId="{90E331B2-19F0-4A7E-99DE-533EBDC46900}" srcOrd="0" destOrd="0" presId="urn:microsoft.com/office/officeart/2008/layout/PictureAccentList"/>
    <dgm:cxn modelId="{5970E8FA-64F9-4DA8-A17F-107E3D0F9354}" type="presOf" srcId="{9434CC9A-0C84-408B-9FB6-D10A70231CFB}" destId="{D4CAE966-4D25-4310-87CA-D1E0763E95EE}" srcOrd="0" destOrd="0" presId="urn:microsoft.com/office/officeart/2008/layout/PictureAccentList"/>
    <dgm:cxn modelId="{AC46C613-C0F4-47E4-9384-C6697AE79C83}" type="presParOf" srcId="{FE10E564-A458-455B-9A64-A0ABD7D29A5A}" destId="{4C28C759-5839-48D4-A49B-B63101EEA003}" srcOrd="0" destOrd="0" presId="urn:microsoft.com/office/officeart/2008/layout/PictureAccentList"/>
    <dgm:cxn modelId="{B9EC5249-4C5A-46F3-AC03-59F9ECDD886C}" type="presParOf" srcId="{4C28C759-5839-48D4-A49B-B63101EEA003}" destId="{FD5B2E7E-570C-4649-80E5-14DD3A0C16F4}" srcOrd="0" destOrd="0" presId="urn:microsoft.com/office/officeart/2008/layout/PictureAccentList"/>
    <dgm:cxn modelId="{5F8390CD-039A-49A1-AC9C-A44CF6C67138}" type="presParOf" srcId="{FD5B2E7E-570C-4649-80E5-14DD3A0C16F4}" destId="{D4CAE966-4D25-4310-87CA-D1E0763E95EE}" srcOrd="0" destOrd="0" presId="urn:microsoft.com/office/officeart/2008/layout/PictureAccentList"/>
    <dgm:cxn modelId="{65C7C0F7-6C93-465D-865C-951A7024724E}" type="presParOf" srcId="{4C28C759-5839-48D4-A49B-B63101EEA003}" destId="{ECD478AC-85EE-4D1A-91D6-315E46251977}" srcOrd="1" destOrd="0" presId="urn:microsoft.com/office/officeart/2008/layout/PictureAccentList"/>
    <dgm:cxn modelId="{2CAAF5B1-8BB1-44CD-A7BD-093FBF2EF912}" type="presParOf" srcId="{ECD478AC-85EE-4D1A-91D6-315E46251977}" destId="{23BEB2BE-9486-483E-AAE7-DC3BC64ABB25}" srcOrd="0" destOrd="0" presId="urn:microsoft.com/office/officeart/2008/layout/PictureAccentList"/>
    <dgm:cxn modelId="{35FEEE0A-B718-48EA-A415-5066D1E6F753}" type="presParOf" srcId="{23BEB2BE-9486-483E-AAE7-DC3BC64ABB25}" destId="{0902932F-ADC8-4E77-A74D-F190485144A4}" srcOrd="0" destOrd="0" presId="urn:microsoft.com/office/officeart/2008/layout/PictureAccentList"/>
    <dgm:cxn modelId="{6D40E1AE-1D6D-466B-9B55-115DA9EE2DE5}" type="presParOf" srcId="{23BEB2BE-9486-483E-AAE7-DC3BC64ABB25}" destId="{836A3480-C94B-431A-8363-D6B12D5EAC1A}" srcOrd="1" destOrd="0" presId="urn:microsoft.com/office/officeart/2008/layout/PictureAccentList"/>
    <dgm:cxn modelId="{361F1D92-F10E-4D02-AD29-786DBE90612E}" type="presParOf" srcId="{ECD478AC-85EE-4D1A-91D6-315E46251977}" destId="{28DCA01A-C744-4A77-938B-D36C9EE59443}" srcOrd="1" destOrd="0" presId="urn:microsoft.com/office/officeart/2008/layout/PictureAccentList"/>
    <dgm:cxn modelId="{20222F65-305F-4AD8-8848-0D4BCFFBB273}" type="presParOf" srcId="{28DCA01A-C744-4A77-938B-D36C9EE59443}" destId="{3C1B9AFC-D839-421E-A0A9-FAABCB5AC926}" srcOrd="0" destOrd="0" presId="urn:microsoft.com/office/officeart/2008/layout/PictureAccentList"/>
    <dgm:cxn modelId="{873F5353-8244-4BFD-8E80-60D42CF0BD8E}" type="presParOf" srcId="{28DCA01A-C744-4A77-938B-D36C9EE59443}" destId="{90E331B2-19F0-4A7E-99DE-533EBDC4690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i="0" u="none" dirty="0" smtClean="0"/>
            <a:t>(3000672) PERSONA QUE ACCEDE AL ESTABLECIMIENTO DE SALUD Y RECIBE TRATAMIENTO OPORTUNO PARA TUBERCULOSIS Y SUS COMPLICACIONES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C5A9FEE-542F-4652-83FF-09AA5944BA68}">
      <dgm:prSet custT="1"/>
      <dgm:spPr/>
      <dgm:t>
        <a:bodyPr/>
        <a:lstStyle/>
        <a:p>
          <a:pPr algn="l"/>
          <a:r>
            <a:rPr lang="es-PE" sz="1400" b="1" i="0" u="sng" dirty="0" smtClean="0">
              <a:solidFill>
                <a:srgbClr val="FF0000"/>
              </a:solidFill>
            </a:rPr>
            <a:t>(4396501)</a:t>
          </a:r>
        </a:p>
        <a:p>
          <a:pPr algn="l"/>
          <a:r>
            <a:rPr lang="es-PE" sz="1400" b="1" i="0" u="sng" dirty="0" smtClean="0">
              <a:solidFill>
                <a:srgbClr val="FF0000"/>
              </a:solidFill>
            </a:rPr>
            <a:t>ATENCION CURATIVA ESQUEMA TB SENSIBLE (SIN INFECCION POR VIH/SIDA)</a:t>
          </a:r>
          <a:endParaRPr lang="es-PE" sz="1400" b="1" i="0" u="sng" dirty="0">
            <a:solidFill>
              <a:srgbClr val="FF00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1400" b="1" i="0" u="none" dirty="0" smtClean="0"/>
            <a:t>(4396504 )  ATENCION CURATIVA DROGAS DE SEGUNDA LINEA TB RESISTENTE</a:t>
          </a:r>
          <a:endParaRPr lang="es-PE" sz="14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5EAB550D-7929-4C9C-BBE4-5D578B3BE5EE}">
      <dgm:prSet custT="1"/>
      <dgm:spPr/>
      <dgm:t>
        <a:bodyPr/>
        <a:lstStyle/>
        <a:p>
          <a:pPr algn="l"/>
          <a:r>
            <a:rPr lang="es-PE" sz="1400" b="1" i="0" u="none" dirty="0" smtClean="0"/>
            <a:t>(4396505) ATENCION DE LAS REACCIONES ADVERSAS A FARMACOS ANTITUBERCULOSOS</a:t>
          </a:r>
          <a:endParaRPr lang="es-PE" sz="1400" b="1" i="1" dirty="0"/>
        </a:p>
      </dgm:t>
    </dgm:pt>
    <dgm:pt modelId="{EE71A740-7BA1-4402-82C5-57FBF14EDFAE}" type="par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63172807-F4D4-4E5E-A334-1908A1AD2335}" type="sib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7166D8F0-0136-4A44-9CE7-B7ADC916C027}">
      <dgm:prSet custT="1"/>
      <dgm:spPr/>
      <dgm:t>
        <a:bodyPr/>
        <a:lstStyle/>
        <a:p>
          <a:pPr algn="l"/>
          <a:r>
            <a:rPr lang="es-PE" sz="1400" b="1" i="0" u="none" dirty="0" smtClean="0"/>
            <a:t>(4396506 ) ATENCION DE COMPLICACIONES QUE REQUIEREN HOSPITALIZACION DE PACIENTES EN TRATAMIENTO</a:t>
          </a:r>
          <a:endParaRPr lang="es-PE" sz="1400" b="1" i="1" dirty="0"/>
        </a:p>
      </dgm:t>
    </dgm:pt>
    <dgm:pt modelId="{54EC4024-3B98-499A-A597-CCB7811387C5}" type="par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68313B2E-1992-495D-A98E-9990D51F7774}" type="sib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9536F47F-7E71-4F55-A13C-139A5556405C}">
      <dgm:prSet custT="1"/>
      <dgm:spPr/>
      <dgm:t>
        <a:bodyPr/>
        <a:lstStyle/>
        <a:p>
          <a:pPr algn="l"/>
          <a:r>
            <a:rPr lang="es-PE" sz="1400" b="1" i="0" u="none" dirty="0" smtClean="0"/>
            <a:t>(4396508) ATENCION QUIRURGICA DE PACIENTES CON DIAGNOSTICO DE TB</a:t>
          </a:r>
          <a:endParaRPr lang="es-PE" sz="1400" b="1" i="1" dirty="0"/>
        </a:p>
      </dgm:t>
    </dgm:pt>
    <dgm:pt modelId="{734E872D-135B-4623-94CA-1EF0957208E8}" type="parTrans" cxnId="{ADE186A7-2D92-435A-808F-F44F6B5F4E66}">
      <dgm:prSet/>
      <dgm:spPr/>
      <dgm:t>
        <a:bodyPr/>
        <a:lstStyle/>
        <a:p>
          <a:endParaRPr lang="es-PE" sz="1400" b="1"/>
        </a:p>
      </dgm:t>
    </dgm:pt>
    <dgm:pt modelId="{4350F659-1F36-4798-9DAB-AA59909FE238}" type="sibTrans" cxnId="{ADE186A7-2D92-435A-808F-F44F6B5F4E66}">
      <dgm:prSet/>
      <dgm:spPr/>
      <dgm:t>
        <a:bodyPr/>
        <a:lstStyle/>
        <a:p>
          <a:endParaRPr lang="es-PE" sz="1400" b="1"/>
        </a:p>
      </dgm:t>
    </dgm:pt>
    <dgm:pt modelId="{E4FAB1E7-4DCF-43B5-8BE8-81F2FDC8F890}">
      <dgm:prSet custT="1"/>
      <dgm:spPr/>
      <dgm:t>
        <a:bodyPr/>
        <a:lstStyle/>
        <a:p>
          <a:pPr algn="l"/>
          <a:r>
            <a:rPr lang="es-PE" sz="1400" b="1" i="0" u="none" dirty="0" smtClean="0"/>
            <a:t>(0067201)  ATENCION CURATIVA ESQUEMA TB SENSIBLE (EXTRAPULMONAR CON COMPROMISO SNC/OSTEARTICULAR</a:t>
          </a:r>
          <a:r>
            <a:rPr lang="es-PE" sz="1400" b="0" i="0" u="none" dirty="0" smtClean="0"/>
            <a:t>)</a:t>
          </a:r>
          <a:endParaRPr lang="es-PE" sz="1400" b="1" i="1" dirty="0"/>
        </a:p>
      </dgm:t>
    </dgm:pt>
    <dgm:pt modelId="{1C35F561-2DA7-4584-8616-4A845BF9B5AC}" type="parTrans" cxnId="{18372BA7-9238-49AA-8ED2-59287312E0EC}">
      <dgm:prSet/>
      <dgm:spPr/>
      <dgm:t>
        <a:bodyPr/>
        <a:lstStyle/>
        <a:p>
          <a:endParaRPr lang="es-PE"/>
        </a:p>
      </dgm:t>
    </dgm:pt>
    <dgm:pt modelId="{F3EB0F6A-360D-462A-B8F9-C804CE9B2600}" type="sibTrans" cxnId="{18372BA7-9238-49AA-8ED2-59287312E0EC}">
      <dgm:prSet/>
      <dgm:spPr/>
      <dgm:t>
        <a:bodyPr/>
        <a:lstStyle/>
        <a:p>
          <a:endParaRPr lang="es-PE"/>
        </a:p>
      </dgm:t>
    </dgm:pt>
    <dgm:pt modelId="{D5736022-6C99-4FDB-99CB-6087D45CFD38}">
      <dgm:prSet custT="1"/>
      <dgm:spPr/>
      <dgm:t>
        <a:bodyPr/>
        <a:lstStyle/>
        <a:p>
          <a:pPr algn="l"/>
          <a:r>
            <a:rPr lang="es-PE" sz="1400" b="0" i="0" u="none" dirty="0" smtClean="0"/>
            <a:t>(</a:t>
          </a:r>
          <a:r>
            <a:rPr lang="es-PE" sz="1400" b="1" i="0" u="none" dirty="0" smtClean="0"/>
            <a:t>0067202)  ATENCION CURATIVA ESQUEMA TB SENSIBLE (TB Y COINFECCION VIH-SIDA)</a:t>
          </a:r>
          <a:endParaRPr lang="es-PE" sz="1400" b="1" i="1" dirty="0"/>
        </a:p>
      </dgm:t>
    </dgm:pt>
    <dgm:pt modelId="{EA133CD7-D559-4E2F-814C-F614422513FA}" type="parTrans" cxnId="{25B2929F-ACB8-4E41-BF4D-E9BCE49478EE}">
      <dgm:prSet/>
      <dgm:spPr/>
      <dgm:t>
        <a:bodyPr/>
        <a:lstStyle/>
        <a:p>
          <a:endParaRPr lang="es-PE"/>
        </a:p>
      </dgm:t>
    </dgm:pt>
    <dgm:pt modelId="{723D6AF1-40C0-4583-A114-667B96DABA13}" type="sibTrans" cxnId="{25B2929F-ACB8-4E41-BF4D-E9BCE49478EE}">
      <dgm:prSet/>
      <dgm:spPr/>
      <dgm:t>
        <a:bodyPr/>
        <a:lstStyle/>
        <a:p>
          <a:endParaRPr lang="es-PE"/>
        </a:p>
      </dgm:t>
    </dgm:pt>
    <dgm:pt modelId="{F9646D8F-56AB-4722-9168-551053E1047E}" type="pres">
      <dgm:prSet presAssocID="{6B0B2B6C-618F-4298-B892-F6DF9F81CB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8772192-6A49-4A61-A254-3F6F8D2A0BA7}" type="pres">
      <dgm:prSet presAssocID="{9434CC9A-0C84-408B-9FB6-D10A70231CFB}" presName="roof" presStyleLbl="dkBgShp" presStyleIdx="0" presStyleCnt="2" custLinFactNeighborX="-198" custLinFactNeighborY="-4065"/>
      <dgm:spPr/>
      <dgm:t>
        <a:bodyPr/>
        <a:lstStyle/>
        <a:p>
          <a:endParaRPr lang="es-PE"/>
        </a:p>
      </dgm:t>
    </dgm:pt>
    <dgm:pt modelId="{14D4423E-2EB6-46A5-81C4-0E418736F968}" type="pres">
      <dgm:prSet presAssocID="{9434CC9A-0C84-408B-9FB6-D10A70231CFB}" presName="pillars" presStyleCnt="0"/>
      <dgm:spPr/>
      <dgm:t>
        <a:bodyPr/>
        <a:lstStyle/>
        <a:p>
          <a:endParaRPr lang="es-PE"/>
        </a:p>
      </dgm:t>
    </dgm:pt>
    <dgm:pt modelId="{7CFB02FB-6E41-475C-A7E9-97A135E1DC6C}" type="pres">
      <dgm:prSet presAssocID="{9434CC9A-0C84-408B-9FB6-D10A70231CFB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274940-34B8-4256-9901-2747A13B4603}" type="pres">
      <dgm:prSet presAssocID="{E631CF8A-C840-4A9C-AD3F-4AE8F7FF78A8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D7BB60-345E-49ED-8C19-D43DE6FD62BA}" type="pres">
      <dgm:prSet presAssocID="{5EAB550D-7929-4C9C-BBE4-5D578B3BE5EE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969B7B-4C2C-4677-B1FD-E204063D1E42}" type="pres">
      <dgm:prSet presAssocID="{7166D8F0-0136-4A44-9CE7-B7ADC916C027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0F3558-ADC6-4F78-8905-99712B956A7E}" type="pres">
      <dgm:prSet presAssocID="{9536F47F-7E71-4F55-A13C-139A5556405C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81E710F-1756-40AD-9001-03CC62AA1849}" type="pres">
      <dgm:prSet presAssocID="{E4FAB1E7-4DCF-43B5-8BE8-81F2FDC8F890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C1458D-3072-4F6F-A2BE-252AAD14EF36}" type="pres">
      <dgm:prSet presAssocID="{D5736022-6C99-4FDB-99CB-6087D45CFD38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250E6E-8CA9-437D-868A-2C68840DDB03}" type="pres">
      <dgm:prSet presAssocID="{9434CC9A-0C84-408B-9FB6-D10A70231CFB}" presName="base" presStyleLbl="dkBgShp" presStyleIdx="1" presStyleCnt="2"/>
      <dgm:spPr/>
      <dgm:t>
        <a:bodyPr/>
        <a:lstStyle/>
        <a:p>
          <a:endParaRPr lang="es-PE"/>
        </a:p>
      </dgm:t>
    </dgm:pt>
  </dgm:ptLst>
  <dgm:cxnLst>
    <dgm:cxn modelId="{C5B53894-AC4D-4331-9E7F-69F1DB3F2169}" type="presOf" srcId="{E631CF8A-C840-4A9C-AD3F-4AE8F7FF78A8}" destId="{CC274940-34B8-4256-9901-2747A13B4603}" srcOrd="0" destOrd="0" presId="urn:microsoft.com/office/officeart/2005/8/layout/hList3"/>
    <dgm:cxn modelId="{5CB20273-E0EB-4790-9A41-68580804D8F5}" type="presOf" srcId="{9536F47F-7E71-4F55-A13C-139A5556405C}" destId="{8A0F3558-ADC6-4F78-8905-99712B956A7E}" srcOrd="0" destOrd="0" presId="urn:microsoft.com/office/officeart/2005/8/layout/hList3"/>
    <dgm:cxn modelId="{F26AD358-26DB-4CED-AB28-722F3ED80D9E}" type="presOf" srcId="{9434CC9A-0C84-408B-9FB6-D10A70231CFB}" destId="{B8772192-6A49-4A61-A254-3F6F8D2A0BA7}" srcOrd="0" destOrd="0" presId="urn:microsoft.com/office/officeart/2005/8/layout/hList3"/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1A23EA8-379E-4B04-A21D-BEDC94B43030}" srcId="{9434CC9A-0C84-408B-9FB6-D10A70231CFB}" destId="{5EAB550D-7929-4C9C-BBE4-5D578B3BE5EE}" srcOrd="2" destOrd="0" parTransId="{EE71A740-7BA1-4402-82C5-57FBF14EDFAE}" sibTransId="{63172807-F4D4-4E5E-A334-1908A1AD2335}"/>
    <dgm:cxn modelId="{5A263A5F-5FB7-4468-A830-88830EAB4772}" type="presOf" srcId="{E4FAB1E7-4DCF-43B5-8BE8-81F2FDC8F890}" destId="{A81E710F-1756-40AD-9001-03CC62AA1849}" srcOrd="0" destOrd="0" presId="urn:microsoft.com/office/officeart/2005/8/layout/hList3"/>
    <dgm:cxn modelId="{812C4491-958C-4C9B-8EB3-70C37CE47BE1}" type="presOf" srcId="{D5736022-6C99-4FDB-99CB-6087D45CFD38}" destId="{46C1458D-3072-4F6F-A2BE-252AAD14EF36}" srcOrd="0" destOrd="0" presId="urn:microsoft.com/office/officeart/2005/8/layout/hList3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ADE186A7-2D92-435A-808F-F44F6B5F4E66}" srcId="{9434CC9A-0C84-408B-9FB6-D10A70231CFB}" destId="{9536F47F-7E71-4F55-A13C-139A5556405C}" srcOrd="4" destOrd="0" parTransId="{734E872D-135B-4623-94CA-1EF0957208E8}" sibTransId="{4350F659-1F36-4798-9DAB-AA59909FE238}"/>
    <dgm:cxn modelId="{6AE19D17-314B-4CDC-853C-66FA768AAD33}" srcId="{9434CC9A-0C84-408B-9FB6-D10A70231CFB}" destId="{7166D8F0-0136-4A44-9CE7-B7ADC916C027}" srcOrd="3" destOrd="0" parTransId="{54EC4024-3B98-499A-A597-CCB7811387C5}" sibTransId="{68313B2E-1992-495D-A98E-9990D51F7774}"/>
    <dgm:cxn modelId="{18372BA7-9238-49AA-8ED2-59287312E0EC}" srcId="{9434CC9A-0C84-408B-9FB6-D10A70231CFB}" destId="{E4FAB1E7-4DCF-43B5-8BE8-81F2FDC8F890}" srcOrd="5" destOrd="0" parTransId="{1C35F561-2DA7-4584-8616-4A845BF9B5AC}" sibTransId="{F3EB0F6A-360D-462A-B8F9-C804CE9B2600}"/>
    <dgm:cxn modelId="{0F6996EF-D07E-4EAC-B3C2-F22D89536315}" type="presOf" srcId="{5EAB550D-7929-4C9C-BBE4-5D578B3BE5EE}" destId="{52D7BB60-345E-49ED-8C19-D43DE6FD62BA}" srcOrd="0" destOrd="0" presId="urn:microsoft.com/office/officeart/2005/8/layout/hList3"/>
    <dgm:cxn modelId="{25B2929F-ACB8-4E41-BF4D-E9BCE49478EE}" srcId="{9434CC9A-0C84-408B-9FB6-D10A70231CFB}" destId="{D5736022-6C99-4FDB-99CB-6087D45CFD38}" srcOrd="6" destOrd="0" parTransId="{EA133CD7-D559-4E2F-814C-F614422513FA}" sibTransId="{723D6AF1-40C0-4583-A114-667B96DABA13}"/>
    <dgm:cxn modelId="{43B4C1B9-8C80-4AC3-A740-AE0CCE8A6587}" type="presOf" srcId="{6B0B2B6C-618F-4298-B892-F6DF9F81CB7F}" destId="{F9646D8F-56AB-4722-9168-551053E1047E}" srcOrd="0" destOrd="0" presId="urn:microsoft.com/office/officeart/2005/8/layout/hList3"/>
    <dgm:cxn modelId="{21D99976-D925-4074-B852-5FF7083B75A1}" type="presOf" srcId="{7166D8F0-0136-4A44-9CE7-B7ADC916C027}" destId="{21969B7B-4C2C-4677-B1FD-E204063D1E42}" srcOrd="0" destOrd="0" presId="urn:microsoft.com/office/officeart/2005/8/layout/hList3"/>
    <dgm:cxn modelId="{394B13B7-5FFF-4875-8E82-D5C82CB11C8C}" type="presOf" srcId="{EC5A9FEE-542F-4652-83FF-09AA5944BA68}" destId="{7CFB02FB-6E41-475C-A7E9-97A135E1DC6C}" srcOrd="0" destOrd="0" presId="urn:microsoft.com/office/officeart/2005/8/layout/hList3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D797494F-6AE2-443E-9B82-20C44C9C4943}" type="presParOf" srcId="{F9646D8F-56AB-4722-9168-551053E1047E}" destId="{B8772192-6A49-4A61-A254-3F6F8D2A0BA7}" srcOrd="0" destOrd="0" presId="urn:microsoft.com/office/officeart/2005/8/layout/hList3"/>
    <dgm:cxn modelId="{360E68A9-0F64-45D7-8036-95A171A00336}" type="presParOf" srcId="{F9646D8F-56AB-4722-9168-551053E1047E}" destId="{14D4423E-2EB6-46A5-81C4-0E418736F968}" srcOrd="1" destOrd="0" presId="urn:microsoft.com/office/officeart/2005/8/layout/hList3"/>
    <dgm:cxn modelId="{4ED13196-6DF4-46A8-AE3F-38DCC2DE8268}" type="presParOf" srcId="{14D4423E-2EB6-46A5-81C4-0E418736F968}" destId="{7CFB02FB-6E41-475C-A7E9-97A135E1DC6C}" srcOrd="0" destOrd="0" presId="urn:microsoft.com/office/officeart/2005/8/layout/hList3"/>
    <dgm:cxn modelId="{F4F7677B-FDB4-4F55-8E57-E94BE69C0162}" type="presParOf" srcId="{14D4423E-2EB6-46A5-81C4-0E418736F968}" destId="{CC274940-34B8-4256-9901-2747A13B4603}" srcOrd="1" destOrd="0" presId="urn:microsoft.com/office/officeart/2005/8/layout/hList3"/>
    <dgm:cxn modelId="{B4AE266B-985C-478C-8EF6-57E584DBF56F}" type="presParOf" srcId="{14D4423E-2EB6-46A5-81C4-0E418736F968}" destId="{52D7BB60-345E-49ED-8C19-D43DE6FD62BA}" srcOrd="2" destOrd="0" presId="urn:microsoft.com/office/officeart/2005/8/layout/hList3"/>
    <dgm:cxn modelId="{F4E7CB35-C503-4C1C-8DED-C3ED97737DD7}" type="presParOf" srcId="{14D4423E-2EB6-46A5-81C4-0E418736F968}" destId="{21969B7B-4C2C-4677-B1FD-E204063D1E42}" srcOrd="3" destOrd="0" presId="urn:microsoft.com/office/officeart/2005/8/layout/hList3"/>
    <dgm:cxn modelId="{9988390F-1897-4B77-9B7A-12F83095D863}" type="presParOf" srcId="{14D4423E-2EB6-46A5-81C4-0E418736F968}" destId="{8A0F3558-ADC6-4F78-8905-99712B956A7E}" srcOrd="4" destOrd="0" presId="urn:microsoft.com/office/officeart/2005/8/layout/hList3"/>
    <dgm:cxn modelId="{C2003CB4-2D38-45A8-A93C-90ADE79FEB74}" type="presParOf" srcId="{14D4423E-2EB6-46A5-81C4-0E418736F968}" destId="{A81E710F-1756-40AD-9001-03CC62AA1849}" srcOrd="5" destOrd="0" presId="urn:microsoft.com/office/officeart/2005/8/layout/hList3"/>
    <dgm:cxn modelId="{440B0E43-209C-4E90-8A51-03CCE7AB13D4}" type="presParOf" srcId="{14D4423E-2EB6-46A5-81C4-0E418736F968}" destId="{46C1458D-3072-4F6F-A2BE-252AAD14EF36}" srcOrd="6" destOrd="0" presId="urn:microsoft.com/office/officeart/2005/8/layout/hList3"/>
    <dgm:cxn modelId="{EBFF95D5-6F84-4C41-8CD8-6BD4489187F7}" type="presParOf" srcId="{F9646D8F-56AB-4722-9168-551053E1047E}" destId="{72250E6E-8CA9-437D-868A-2C68840DDB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i="0" u="none" dirty="0" smtClean="0"/>
            <a:t>(3000673) 	POBLACION CON DIAGNOSTICO DE HEPATITIS B CRONICA QUE ACUDE A LOS SERVICIOS DE SALUD RECIBE ATENCION INTEGRAL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C5A9FEE-542F-4652-83FF-09AA5944BA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PE" sz="1400" b="1" i="0" u="none" dirty="0" smtClean="0">
              <a:solidFill>
                <a:srgbClr val="FF0000"/>
              </a:solidFill>
            </a:rPr>
            <a:t>(0067301) </a:t>
          </a:r>
        </a:p>
        <a:p>
          <a:pPr algn="l"/>
          <a:r>
            <a:rPr lang="es-PE" sz="1400" b="1" i="0" u="none" dirty="0" smtClean="0">
              <a:solidFill>
                <a:srgbClr val="FF0000"/>
              </a:solidFill>
            </a:rPr>
            <a:t>ADULTOS Y JÓVENES CON HEPATITIS B CRÓNICA RECIBEN ATENCIÓN INTEGRAL EN ESTABLECIMIENTOS DE SALUD </a:t>
          </a:r>
          <a:endParaRPr lang="es-PE" sz="1400" b="1" i="0" u="sng" dirty="0">
            <a:solidFill>
              <a:srgbClr val="FF00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1400" b="1" i="0" u="none" dirty="0" smtClean="0"/>
            <a:t>(0067302)</a:t>
          </a:r>
        </a:p>
        <a:p>
          <a:pPr algn="l"/>
          <a:r>
            <a:rPr lang="es-PE" sz="1400" b="1" i="0" u="none" dirty="0" smtClean="0"/>
            <a:t>MUJERES GESTANTES CON DIAGNOSTICO DE HEPATITIS B RECIBEN ATENCIÓN Y TRATAMIENTO </a:t>
          </a:r>
          <a:endParaRPr lang="es-PE" sz="14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5EAB550D-7929-4C9C-BBE4-5D578B3BE5EE}">
      <dgm:prSet custT="1"/>
      <dgm:spPr/>
      <dgm:t>
        <a:bodyPr/>
        <a:lstStyle/>
        <a:p>
          <a:pPr algn="l"/>
          <a:r>
            <a:rPr lang="es-PE" sz="1400" b="1" i="0" u="none" dirty="0" smtClean="0"/>
            <a:t>(0067303)</a:t>
          </a:r>
        </a:p>
        <a:p>
          <a:pPr algn="l"/>
          <a:r>
            <a:rPr lang="es-PE" sz="1400" b="1" i="0" u="none" dirty="0" smtClean="0"/>
            <a:t>NIÑOS CON DIAGNOSTICO CONFIRMADO DE HEPATITIS B CRÓNICA RECIBEN ATENCIÓN INTEGRAL EN ESTABLECIMIENTOS DE SALUD  </a:t>
          </a:r>
          <a:endParaRPr lang="es-PE" sz="1400" b="1" i="1" dirty="0"/>
        </a:p>
      </dgm:t>
    </dgm:pt>
    <dgm:pt modelId="{EE71A740-7BA1-4402-82C5-57FBF14EDFAE}" type="par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63172807-F4D4-4E5E-A334-1908A1AD2335}" type="sib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7166D8F0-0136-4A44-9CE7-B7ADC916C027}">
      <dgm:prSet custT="1"/>
      <dgm:spPr/>
      <dgm:t>
        <a:bodyPr/>
        <a:lstStyle/>
        <a:p>
          <a:pPr algn="l"/>
          <a:r>
            <a:rPr lang="es-PE" sz="1400" b="1" i="0" u="none" dirty="0" smtClean="0"/>
            <a:t>(0067304)</a:t>
          </a:r>
        </a:p>
        <a:p>
          <a:pPr algn="l"/>
          <a:r>
            <a:rPr lang="es-PE" sz="1400" b="1" i="0" u="none" dirty="0" smtClean="0"/>
            <a:t>RECIÉN NACIDOS DE MADRE CON DIAGNÓSTICO DE HEPATITIS B  RECIBEN TRATAMIENTO</a:t>
          </a:r>
          <a:endParaRPr lang="es-PE" sz="1400" b="1" i="1" dirty="0"/>
        </a:p>
      </dgm:t>
    </dgm:pt>
    <dgm:pt modelId="{54EC4024-3B98-499A-A597-CCB7811387C5}" type="par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68313B2E-1992-495D-A98E-9990D51F7774}" type="sib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F9646D8F-56AB-4722-9168-551053E1047E}" type="pres">
      <dgm:prSet presAssocID="{6B0B2B6C-618F-4298-B892-F6DF9F81CB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8772192-6A49-4A61-A254-3F6F8D2A0BA7}" type="pres">
      <dgm:prSet presAssocID="{9434CC9A-0C84-408B-9FB6-D10A70231CFB}" presName="roof" presStyleLbl="dkBgShp" presStyleIdx="0" presStyleCnt="2" custLinFactNeighborX="-198" custLinFactNeighborY="-4065"/>
      <dgm:spPr/>
      <dgm:t>
        <a:bodyPr/>
        <a:lstStyle/>
        <a:p>
          <a:endParaRPr lang="es-PE"/>
        </a:p>
      </dgm:t>
    </dgm:pt>
    <dgm:pt modelId="{14D4423E-2EB6-46A5-81C4-0E418736F968}" type="pres">
      <dgm:prSet presAssocID="{9434CC9A-0C84-408B-9FB6-D10A70231CFB}" presName="pillars" presStyleCnt="0"/>
      <dgm:spPr/>
      <dgm:t>
        <a:bodyPr/>
        <a:lstStyle/>
        <a:p>
          <a:endParaRPr lang="es-PE"/>
        </a:p>
      </dgm:t>
    </dgm:pt>
    <dgm:pt modelId="{7CFB02FB-6E41-475C-A7E9-97A135E1DC6C}" type="pres">
      <dgm:prSet presAssocID="{9434CC9A-0C84-408B-9FB6-D10A70231CF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274940-34B8-4256-9901-2747A13B4603}" type="pres">
      <dgm:prSet presAssocID="{E631CF8A-C840-4A9C-AD3F-4AE8F7FF78A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D7BB60-345E-49ED-8C19-D43DE6FD62BA}" type="pres">
      <dgm:prSet presAssocID="{5EAB550D-7929-4C9C-BBE4-5D578B3BE5E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969B7B-4C2C-4677-B1FD-E204063D1E42}" type="pres">
      <dgm:prSet presAssocID="{7166D8F0-0136-4A44-9CE7-B7ADC916C02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250E6E-8CA9-437D-868A-2C68840DDB03}" type="pres">
      <dgm:prSet presAssocID="{9434CC9A-0C84-408B-9FB6-D10A70231CFB}" presName="base" presStyleLbl="dkBgShp" presStyleIdx="1" presStyleCnt="2"/>
      <dgm:spPr/>
      <dgm:t>
        <a:bodyPr/>
        <a:lstStyle/>
        <a:p>
          <a:endParaRPr lang="es-PE"/>
        </a:p>
      </dgm:t>
    </dgm:pt>
  </dgm:ptLst>
  <dgm:cxnLst>
    <dgm:cxn modelId="{B1AE5984-9650-4FAE-AE94-BF28F3B749C7}" type="presOf" srcId="{7166D8F0-0136-4A44-9CE7-B7ADC916C027}" destId="{21969B7B-4C2C-4677-B1FD-E204063D1E42}" srcOrd="0" destOrd="0" presId="urn:microsoft.com/office/officeart/2005/8/layout/hList3"/>
    <dgm:cxn modelId="{5BADB9B7-71A8-40D9-8F71-C5F139D4A6AF}" type="presOf" srcId="{EC5A9FEE-542F-4652-83FF-09AA5944BA68}" destId="{7CFB02FB-6E41-475C-A7E9-97A135E1DC6C}" srcOrd="0" destOrd="0" presId="urn:microsoft.com/office/officeart/2005/8/layout/hList3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ED80CC50-BAF2-4CA7-B6C9-7E92F499DB8F}" type="presOf" srcId="{E631CF8A-C840-4A9C-AD3F-4AE8F7FF78A8}" destId="{CC274940-34B8-4256-9901-2747A13B4603}" srcOrd="0" destOrd="0" presId="urn:microsoft.com/office/officeart/2005/8/layout/hList3"/>
    <dgm:cxn modelId="{2E5EBDB6-55EC-4087-B07C-0A22C72879CB}" type="presOf" srcId="{9434CC9A-0C84-408B-9FB6-D10A70231CFB}" destId="{B8772192-6A49-4A61-A254-3F6F8D2A0BA7}" srcOrd="0" destOrd="0" presId="urn:microsoft.com/office/officeart/2005/8/layout/hList3"/>
    <dgm:cxn modelId="{A139091E-F9DA-4EA9-BE62-90AD393042F3}" type="presOf" srcId="{6B0B2B6C-618F-4298-B892-F6DF9F81CB7F}" destId="{F9646D8F-56AB-4722-9168-551053E1047E}" srcOrd="0" destOrd="0" presId="urn:microsoft.com/office/officeart/2005/8/layout/hList3"/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F29968C9-1AAB-4AF9-A2C3-A37D48754EF9}" type="presOf" srcId="{5EAB550D-7929-4C9C-BBE4-5D578B3BE5EE}" destId="{52D7BB60-345E-49ED-8C19-D43DE6FD62BA}" srcOrd="0" destOrd="0" presId="urn:microsoft.com/office/officeart/2005/8/layout/hList3"/>
    <dgm:cxn modelId="{6AE19D17-314B-4CDC-853C-66FA768AAD33}" srcId="{9434CC9A-0C84-408B-9FB6-D10A70231CFB}" destId="{7166D8F0-0136-4A44-9CE7-B7ADC916C027}" srcOrd="3" destOrd="0" parTransId="{54EC4024-3B98-499A-A597-CCB7811387C5}" sibTransId="{68313B2E-1992-495D-A98E-9990D51F7774}"/>
    <dgm:cxn modelId="{D1A23EA8-379E-4B04-A21D-BEDC94B43030}" srcId="{9434CC9A-0C84-408B-9FB6-D10A70231CFB}" destId="{5EAB550D-7929-4C9C-BBE4-5D578B3BE5EE}" srcOrd="2" destOrd="0" parTransId="{EE71A740-7BA1-4402-82C5-57FBF14EDFAE}" sibTransId="{63172807-F4D4-4E5E-A334-1908A1AD2335}"/>
    <dgm:cxn modelId="{9112E097-BB70-4BA6-963A-50967B25BC1F}" type="presParOf" srcId="{F9646D8F-56AB-4722-9168-551053E1047E}" destId="{B8772192-6A49-4A61-A254-3F6F8D2A0BA7}" srcOrd="0" destOrd="0" presId="urn:microsoft.com/office/officeart/2005/8/layout/hList3"/>
    <dgm:cxn modelId="{5BC38DE9-9173-42F5-83A2-5F053B8AB77B}" type="presParOf" srcId="{F9646D8F-56AB-4722-9168-551053E1047E}" destId="{14D4423E-2EB6-46A5-81C4-0E418736F968}" srcOrd="1" destOrd="0" presId="urn:microsoft.com/office/officeart/2005/8/layout/hList3"/>
    <dgm:cxn modelId="{6E84AD45-86C8-4E81-A7D7-EEC718AEFF41}" type="presParOf" srcId="{14D4423E-2EB6-46A5-81C4-0E418736F968}" destId="{7CFB02FB-6E41-475C-A7E9-97A135E1DC6C}" srcOrd="0" destOrd="0" presId="urn:microsoft.com/office/officeart/2005/8/layout/hList3"/>
    <dgm:cxn modelId="{223DCF5F-9D74-4FD3-BE6F-8BBAB54213CF}" type="presParOf" srcId="{14D4423E-2EB6-46A5-81C4-0E418736F968}" destId="{CC274940-34B8-4256-9901-2747A13B4603}" srcOrd="1" destOrd="0" presId="urn:microsoft.com/office/officeart/2005/8/layout/hList3"/>
    <dgm:cxn modelId="{F223AF90-6EEF-4F5F-A788-FA9889DC5539}" type="presParOf" srcId="{14D4423E-2EB6-46A5-81C4-0E418736F968}" destId="{52D7BB60-345E-49ED-8C19-D43DE6FD62BA}" srcOrd="2" destOrd="0" presId="urn:microsoft.com/office/officeart/2005/8/layout/hList3"/>
    <dgm:cxn modelId="{533398ED-B5CF-4012-BFFB-BAD4FBAD6707}" type="presParOf" srcId="{14D4423E-2EB6-46A5-81C4-0E418736F968}" destId="{21969B7B-4C2C-4677-B1FD-E204063D1E42}" srcOrd="3" destOrd="0" presId="urn:microsoft.com/office/officeart/2005/8/layout/hList3"/>
    <dgm:cxn modelId="{C7375F5B-395C-4374-A0D1-C75992D2A544}" type="presParOf" srcId="{F9646D8F-56AB-4722-9168-551053E1047E}" destId="{72250E6E-8CA9-437D-868A-2C68840DDB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i="0" u="none" dirty="0" smtClean="0"/>
            <a:t>(3043969)	PERSONAS DIAGNOSTICADAS CON VIH/SIDA QUE ACUDEN A LOS SERVICIOS Y RECIBEN ATENCION INTEGRAL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C5A9FEE-542F-4652-83FF-09AA5944BA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PE" sz="1800" b="1" i="0" u="none" dirty="0" smtClean="0">
              <a:solidFill>
                <a:srgbClr val="FF0000"/>
              </a:solidFill>
            </a:rPr>
            <a:t>(4396901)	PACIENTES NIÑOS CON DIAGNOSTICO CONFIRMADO DE VIH RECIBEN ATENCION INTEGRAL EN LOS ESTABLECIMIENTOS DE SALUD</a:t>
          </a:r>
          <a:endParaRPr lang="es-PE" sz="1800" b="1" i="0" u="sng" dirty="0">
            <a:solidFill>
              <a:srgbClr val="FF00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1800" b="1" i="0" u="none" dirty="0" smtClean="0"/>
            <a:t>(</a:t>
          </a:r>
          <a:r>
            <a:rPr lang="es-PE" sz="1800" b="0" i="0" u="none" dirty="0" smtClean="0"/>
            <a:t>4396902)	PACIENTES ADULTOS Y JOVENES CON DIAGNOSTICO CONFIRMADO DE VIH RECIBEN ATENCION INTEGRAL EN ESTABLECIMIENTOS DE SALUD</a:t>
          </a:r>
          <a:endParaRPr lang="es-PE" sz="18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F9646D8F-56AB-4722-9168-551053E1047E}" type="pres">
      <dgm:prSet presAssocID="{6B0B2B6C-618F-4298-B892-F6DF9F81CB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8772192-6A49-4A61-A254-3F6F8D2A0BA7}" type="pres">
      <dgm:prSet presAssocID="{9434CC9A-0C84-408B-9FB6-D10A70231CFB}" presName="roof" presStyleLbl="dkBgShp" presStyleIdx="0" presStyleCnt="2" custLinFactNeighborX="-198" custLinFactNeighborY="-4065"/>
      <dgm:spPr/>
      <dgm:t>
        <a:bodyPr/>
        <a:lstStyle/>
        <a:p>
          <a:endParaRPr lang="es-PE"/>
        </a:p>
      </dgm:t>
    </dgm:pt>
    <dgm:pt modelId="{14D4423E-2EB6-46A5-81C4-0E418736F968}" type="pres">
      <dgm:prSet presAssocID="{9434CC9A-0C84-408B-9FB6-D10A70231CFB}" presName="pillars" presStyleCnt="0"/>
      <dgm:spPr/>
      <dgm:t>
        <a:bodyPr/>
        <a:lstStyle/>
        <a:p>
          <a:endParaRPr lang="es-PE"/>
        </a:p>
      </dgm:t>
    </dgm:pt>
    <dgm:pt modelId="{7CFB02FB-6E41-475C-A7E9-97A135E1DC6C}" type="pres">
      <dgm:prSet presAssocID="{9434CC9A-0C84-408B-9FB6-D10A70231CF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274940-34B8-4256-9901-2747A13B4603}" type="pres">
      <dgm:prSet presAssocID="{E631CF8A-C840-4A9C-AD3F-4AE8F7FF78A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250E6E-8CA9-437D-868A-2C68840DDB03}" type="pres">
      <dgm:prSet presAssocID="{9434CC9A-0C84-408B-9FB6-D10A70231CFB}" presName="base" presStyleLbl="dkBgShp" presStyleIdx="1" presStyleCnt="2"/>
      <dgm:spPr/>
      <dgm:t>
        <a:bodyPr/>
        <a:lstStyle/>
        <a:p>
          <a:endParaRPr lang="es-PE"/>
        </a:p>
      </dgm:t>
    </dgm:pt>
  </dgm:ptLst>
  <dgm:cxnLst>
    <dgm:cxn modelId="{F3681424-09A4-40A5-9049-F776EF867AD2}" type="presOf" srcId="{E631CF8A-C840-4A9C-AD3F-4AE8F7FF78A8}" destId="{CC274940-34B8-4256-9901-2747A13B4603}" srcOrd="0" destOrd="0" presId="urn:microsoft.com/office/officeart/2005/8/layout/hList3"/>
    <dgm:cxn modelId="{F4135E32-E1C2-4E57-AAF4-7CFD872BB972}" type="presOf" srcId="{EC5A9FEE-542F-4652-83FF-09AA5944BA68}" destId="{7CFB02FB-6E41-475C-A7E9-97A135E1DC6C}" srcOrd="0" destOrd="0" presId="urn:microsoft.com/office/officeart/2005/8/layout/hList3"/>
    <dgm:cxn modelId="{BF524E7E-0093-488A-AF44-9A7A3B00236A}" type="presOf" srcId="{9434CC9A-0C84-408B-9FB6-D10A70231CFB}" destId="{B8772192-6A49-4A61-A254-3F6F8D2A0BA7}" srcOrd="0" destOrd="0" presId="urn:microsoft.com/office/officeart/2005/8/layout/hList3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3319B5E8-1AE8-4632-B91C-CA6166A6A56B}" type="presOf" srcId="{6B0B2B6C-618F-4298-B892-F6DF9F81CB7F}" destId="{F9646D8F-56AB-4722-9168-551053E1047E}" srcOrd="0" destOrd="0" presId="urn:microsoft.com/office/officeart/2005/8/layout/hList3"/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67770988-81E4-4A06-A9B2-B26331745272}" type="presParOf" srcId="{F9646D8F-56AB-4722-9168-551053E1047E}" destId="{B8772192-6A49-4A61-A254-3F6F8D2A0BA7}" srcOrd="0" destOrd="0" presId="urn:microsoft.com/office/officeart/2005/8/layout/hList3"/>
    <dgm:cxn modelId="{D96577EF-768C-40EB-93D6-8E1D033D7036}" type="presParOf" srcId="{F9646D8F-56AB-4722-9168-551053E1047E}" destId="{14D4423E-2EB6-46A5-81C4-0E418736F968}" srcOrd="1" destOrd="0" presId="urn:microsoft.com/office/officeart/2005/8/layout/hList3"/>
    <dgm:cxn modelId="{495A7D64-D856-4643-AD7F-936515DF6C0C}" type="presParOf" srcId="{14D4423E-2EB6-46A5-81C4-0E418736F968}" destId="{7CFB02FB-6E41-475C-A7E9-97A135E1DC6C}" srcOrd="0" destOrd="0" presId="urn:microsoft.com/office/officeart/2005/8/layout/hList3"/>
    <dgm:cxn modelId="{7553AFE6-FBB3-482E-85BE-76BAD6CECF1D}" type="presParOf" srcId="{14D4423E-2EB6-46A5-81C4-0E418736F968}" destId="{CC274940-34B8-4256-9901-2747A13B4603}" srcOrd="1" destOrd="0" presId="urn:microsoft.com/office/officeart/2005/8/layout/hList3"/>
    <dgm:cxn modelId="{E905D8BF-D4FE-4D41-A734-2E1AFE8E3479}" type="presParOf" srcId="{F9646D8F-56AB-4722-9168-551053E1047E}" destId="{72250E6E-8CA9-437D-868A-2C68840DDB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0B2B6C-618F-4298-B892-F6DF9F81CB7F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9434CC9A-0C84-408B-9FB6-D10A70231CFB}">
      <dgm:prSet phldrT="[Texto]" custT="1"/>
      <dgm:spPr/>
      <dgm:t>
        <a:bodyPr/>
        <a:lstStyle/>
        <a:p>
          <a:pPr algn="ctr"/>
          <a:r>
            <a:rPr lang="es-PE" sz="2400" b="1" i="0" u="none" dirty="0" smtClean="0"/>
            <a:t>(3043961)	POBLACION DE ALTO RIESGO RECIBE INFORMACION Y ATENCION PREVENTIVA</a:t>
          </a:r>
          <a:endParaRPr lang="es-PE" sz="2400" b="1" dirty="0"/>
        </a:p>
      </dgm:t>
    </dgm:pt>
    <dgm:pt modelId="{773E743E-7968-4A59-B4D5-6A7878D946F5}" type="sib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3B971AB-2171-4341-898A-2F32101B8770}" type="parTrans" cxnId="{0D2A2262-1159-4884-AF1E-B4F119FA8552}">
      <dgm:prSet/>
      <dgm:spPr/>
      <dgm:t>
        <a:bodyPr/>
        <a:lstStyle/>
        <a:p>
          <a:pPr algn="l"/>
          <a:endParaRPr lang="es-PE" sz="1400" b="1">
            <a:solidFill>
              <a:schemeClr val="bg1"/>
            </a:solidFill>
          </a:endParaRPr>
        </a:p>
      </dgm:t>
    </dgm:pt>
    <dgm:pt modelId="{EC5A9FEE-542F-4652-83FF-09AA5944BA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PE" sz="1400" b="1" i="0" u="none" dirty="0" smtClean="0">
              <a:solidFill>
                <a:srgbClr val="FF0000"/>
              </a:solidFill>
            </a:rPr>
            <a:t>(</a:t>
          </a:r>
          <a:r>
            <a:rPr lang="es-PE" sz="1400" b="0" i="0" u="none" dirty="0" smtClean="0">
              <a:solidFill>
                <a:srgbClr val="FF0000"/>
              </a:solidFill>
            </a:rPr>
            <a:t>4396101) </a:t>
          </a:r>
        </a:p>
        <a:p>
          <a:pPr algn="l"/>
          <a:r>
            <a:rPr lang="es-PE" sz="1400" b="0" i="0" u="none" dirty="0" smtClean="0">
              <a:solidFill>
                <a:srgbClr val="FF0000"/>
              </a:solidFill>
            </a:rPr>
            <a:t>POBLACION HSH, TS Y DE LA DIVERSIDAD SEXUAL RECIBEN ATENCION MEDICA PERIODICA</a:t>
          </a:r>
          <a:endParaRPr lang="es-PE" sz="1400" b="1" i="0" u="sng" dirty="0">
            <a:solidFill>
              <a:srgbClr val="FF0000"/>
            </a:solidFill>
          </a:endParaRPr>
        </a:p>
      </dgm:t>
    </dgm:pt>
    <dgm:pt modelId="{38508D90-3687-45C0-BB16-46489235201A}" type="par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B6A8699D-AFBC-49F8-B6F6-D26D45ED9283}" type="sibTrans" cxnId="{29EB12BF-29CB-42F3-95F2-5ABE4AC2FE4D}">
      <dgm:prSet/>
      <dgm:spPr/>
      <dgm:t>
        <a:bodyPr/>
        <a:lstStyle/>
        <a:p>
          <a:endParaRPr lang="es-PE" sz="1400" b="1"/>
        </a:p>
      </dgm:t>
    </dgm:pt>
    <dgm:pt modelId="{E631CF8A-C840-4A9C-AD3F-4AE8F7FF78A8}">
      <dgm:prSet custT="1"/>
      <dgm:spPr/>
      <dgm:t>
        <a:bodyPr/>
        <a:lstStyle/>
        <a:p>
          <a:pPr algn="l"/>
          <a:r>
            <a:rPr lang="es-PE" sz="1400" b="1" i="0" u="none" dirty="0" smtClean="0"/>
            <a:t>(</a:t>
          </a:r>
          <a:r>
            <a:rPr lang="es-PE" sz="1400" b="0" i="0" u="none" dirty="0" smtClean="0"/>
            <a:t>4396102)</a:t>
          </a:r>
        </a:p>
        <a:p>
          <a:pPr algn="l"/>
          <a:r>
            <a:rPr lang="es-PE" sz="1400" b="0" i="0" u="none" dirty="0" smtClean="0"/>
            <a:t>POBLACION QUE VIVE EN COMUNIDAD INDIGENA AMAZONICA ACCEDE A ATENCION DE SALUD</a:t>
          </a:r>
          <a:endParaRPr lang="es-PE" sz="1400" b="1" i="1" dirty="0"/>
        </a:p>
      </dgm:t>
    </dgm:pt>
    <dgm:pt modelId="{F0684C2A-0FEA-40E9-838E-E12A0C5A5424}" type="par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E1A308C0-A6F4-4FEE-AB2D-21177C7F338C}" type="sibTrans" cxnId="{DBA514C9-95AE-47F2-85DD-9A374C3CF222}">
      <dgm:prSet/>
      <dgm:spPr/>
      <dgm:t>
        <a:bodyPr/>
        <a:lstStyle/>
        <a:p>
          <a:endParaRPr lang="es-PE" sz="1400" b="1"/>
        </a:p>
      </dgm:t>
    </dgm:pt>
    <dgm:pt modelId="{5EAB550D-7929-4C9C-BBE4-5D578B3BE5EE}">
      <dgm:prSet custT="1"/>
      <dgm:spPr/>
      <dgm:t>
        <a:bodyPr/>
        <a:lstStyle/>
        <a:p>
          <a:pPr algn="l"/>
          <a:r>
            <a:rPr lang="es-PE" sz="1400" b="1" i="0" u="none" dirty="0" smtClean="0"/>
            <a:t>(</a:t>
          </a:r>
          <a:r>
            <a:rPr lang="es-PE" sz="1400" b="0" i="0" u="none" dirty="0" smtClean="0"/>
            <a:t>4396103)</a:t>
          </a:r>
        </a:p>
        <a:p>
          <a:pPr algn="l"/>
          <a:r>
            <a:rPr lang="es-PE" sz="1400" b="0" i="0" u="none" dirty="0" smtClean="0"/>
            <a:t>PERSONAS QUE SUFREN VIOLENCIA SEXUAL RECIBE ATENCION INTEGRAL PARA LA PREVENCION DE ITS, VIH/SIDA</a:t>
          </a:r>
          <a:endParaRPr lang="es-PE" sz="1400" b="1" i="1" dirty="0"/>
        </a:p>
      </dgm:t>
    </dgm:pt>
    <dgm:pt modelId="{EE71A740-7BA1-4402-82C5-57FBF14EDFAE}" type="par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63172807-F4D4-4E5E-A334-1908A1AD2335}" type="sibTrans" cxnId="{D1A23EA8-379E-4B04-A21D-BEDC94B43030}">
      <dgm:prSet/>
      <dgm:spPr/>
      <dgm:t>
        <a:bodyPr/>
        <a:lstStyle/>
        <a:p>
          <a:endParaRPr lang="es-PE" sz="1400" b="1"/>
        </a:p>
      </dgm:t>
    </dgm:pt>
    <dgm:pt modelId="{7166D8F0-0136-4A44-9CE7-B7ADC916C027}">
      <dgm:prSet custT="1"/>
      <dgm:spPr/>
      <dgm:t>
        <a:bodyPr/>
        <a:lstStyle/>
        <a:p>
          <a:pPr algn="l"/>
          <a:r>
            <a:rPr lang="es-PE" sz="1400" b="1" i="0" u="none" dirty="0" smtClean="0"/>
            <a:t>(</a:t>
          </a:r>
          <a:r>
            <a:rPr lang="es-PE" sz="1400" b="0" i="0" u="none" dirty="0" smtClean="0"/>
            <a:t>4396104)</a:t>
          </a:r>
        </a:p>
        <a:p>
          <a:pPr algn="l"/>
          <a:r>
            <a:rPr lang="es-PE" sz="1400" b="0" i="0" u="none" dirty="0" smtClean="0"/>
            <a:t>POBLACION PRIVADA DE LIBERTAD (PPL) RECIBEN ATENCION DE SALUD</a:t>
          </a:r>
          <a:endParaRPr lang="es-PE" sz="1400" b="1" i="1" dirty="0"/>
        </a:p>
      </dgm:t>
    </dgm:pt>
    <dgm:pt modelId="{54EC4024-3B98-499A-A597-CCB7811387C5}" type="par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68313B2E-1992-495D-A98E-9990D51F7774}" type="sibTrans" cxnId="{6AE19D17-314B-4CDC-853C-66FA768AAD33}">
      <dgm:prSet/>
      <dgm:spPr/>
      <dgm:t>
        <a:bodyPr/>
        <a:lstStyle/>
        <a:p>
          <a:endParaRPr lang="es-PE" sz="1400" b="1"/>
        </a:p>
      </dgm:t>
    </dgm:pt>
    <dgm:pt modelId="{61C55212-F4C3-4FF8-91FC-99FA3D07E93D}">
      <dgm:prSet custT="1"/>
      <dgm:spPr/>
      <dgm:t>
        <a:bodyPr/>
        <a:lstStyle/>
        <a:p>
          <a:pPr algn="l"/>
          <a:r>
            <a:rPr lang="es-PE" sz="1400" b="0" i="0" u="none" dirty="0" smtClean="0"/>
            <a:t>(4396105)</a:t>
          </a:r>
        </a:p>
        <a:p>
          <a:pPr algn="l"/>
          <a:r>
            <a:rPr lang="es-PE" sz="1400" b="0" i="0" u="none" dirty="0" smtClean="0"/>
            <a:t>ATENCION A PERSONAL DE SALUD EXPUESTO A ACCIDENTE LABORAL</a:t>
          </a:r>
          <a:endParaRPr lang="es-PE" sz="1400" b="1" i="1" dirty="0"/>
        </a:p>
      </dgm:t>
    </dgm:pt>
    <dgm:pt modelId="{97A7B0EA-CB25-48B1-8CCA-6688F0963651}" type="parTrans" cxnId="{C1BBF0E0-1BD1-4457-A7DC-10A9990C9F6F}">
      <dgm:prSet/>
      <dgm:spPr/>
      <dgm:t>
        <a:bodyPr/>
        <a:lstStyle/>
        <a:p>
          <a:endParaRPr lang="es-PE"/>
        </a:p>
      </dgm:t>
    </dgm:pt>
    <dgm:pt modelId="{42689E37-3D5F-4B5F-B82A-3DC32578FCF3}" type="sibTrans" cxnId="{C1BBF0E0-1BD1-4457-A7DC-10A9990C9F6F}">
      <dgm:prSet/>
      <dgm:spPr/>
      <dgm:t>
        <a:bodyPr/>
        <a:lstStyle/>
        <a:p>
          <a:endParaRPr lang="es-PE"/>
        </a:p>
      </dgm:t>
    </dgm:pt>
    <dgm:pt modelId="{F9646D8F-56AB-4722-9168-551053E1047E}" type="pres">
      <dgm:prSet presAssocID="{6B0B2B6C-618F-4298-B892-F6DF9F81CB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8772192-6A49-4A61-A254-3F6F8D2A0BA7}" type="pres">
      <dgm:prSet presAssocID="{9434CC9A-0C84-408B-9FB6-D10A70231CFB}" presName="roof" presStyleLbl="dkBgShp" presStyleIdx="0" presStyleCnt="2" custLinFactNeighborX="-198" custLinFactNeighborY="-4065"/>
      <dgm:spPr/>
      <dgm:t>
        <a:bodyPr/>
        <a:lstStyle/>
        <a:p>
          <a:endParaRPr lang="es-PE"/>
        </a:p>
      </dgm:t>
    </dgm:pt>
    <dgm:pt modelId="{14D4423E-2EB6-46A5-81C4-0E418736F968}" type="pres">
      <dgm:prSet presAssocID="{9434CC9A-0C84-408B-9FB6-D10A70231CFB}" presName="pillars" presStyleCnt="0"/>
      <dgm:spPr/>
      <dgm:t>
        <a:bodyPr/>
        <a:lstStyle/>
        <a:p>
          <a:endParaRPr lang="es-PE"/>
        </a:p>
      </dgm:t>
    </dgm:pt>
    <dgm:pt modelId="{7CFB02FB-6E41-475C-A7E9-97A135E1DC6C}" type="pres">
      <dgm:prSet presAssocID="{9434CC9A-0C84-408B-9FB6-D10A70231CFB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274940-34B8-4256-9901-2747A13B4603}" type="pres">
      <dgm:prSet presAssocID="{E631CF8A-C840-4A9C-AD3F-4AE8F7FF78A8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D7BB60-345E-49ED-8C19-D43DE6FD62BA}" type="pres">
      <dgm:prSet presAssocID="{5EAB550D-7929-4C9C-BBE4-5D578B3BE5E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969B7B-4C2C-4677-B1FD-E204063D1E42}" type="pres">
      <dgm:prSet presAssocID="{7166D8F0-0136-4A44-9CE7-B7ADC916C02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AA5135-973B-440F-97A5-8B9111BC75D5}" type="pres">
      <dgm:prSet presAssocID="{61C55212-F4C3-4FF8-91FC-99FA3D07E93D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250E6E-8CA9-437D-868A-2C68840DDB03}" type="pres">
      <dgm:prSet presAssocID="{9434CC9A-0C84-408B-9FB6-D10A70231CFB}" presName="base" presStyleLbl="dkBgShp" presStyleIdx="1" presStyleCnt="2"/>
      <dgm:spPr/>
      <dgm:t>
        <a:bodyPr/>
        <a:lstStyle/>
        <a:p>
          <a:endParaRPr lang="es-PE"/>
        </a:p>
      </dgm:t>
    </dgm:pt>
  </dgm:ptLst>
  <dgm:cxnLst>
    <dgm:cxn modelId="{FD3687BD-8077-4F62-91BB-7EF366643125}" type="presOf" srcId="{7166D8F0-0136-4A44-9CE7-B7ADC916C027}" destId="{21969B7B-4C2C-4677-B1FD-E204063D1E42}" srcOrd="0" destOrd="0" presId="urn:microsoft.com/office/officeart/2005/8/layout/hList3"/>
    <dgm:cxn modelId="{77B431D0-6DD8-44CA-85C3-FADB4F259C28}" type="presOf" srcId="{6B0B2B6C-618F-4298-B892-F6DF9F81CB7F}" destId="{F9646D8F-56AB-4722-9168-551053E1047E}" srcOrd="0" destOrd="0" presId="urn:microsoft.com/office/officeart/2005/8/layout/hList3"/>
    <dgm:cxn modelId="{0D2A2262-1159-4884-AF1E-B4F119FA8552}" srcId="{6B0B2B6C-618F-4298-B892-F6DF9F81CB7F}" destId="{9434CC9A-0C84-408B-9FB6-D10A70231CFB}" srcOrd="0" destOrd="0" parTransId="{E3B971AB-2171-4341-898A-2F32101B8770}" sibTransId="{773E743E-7968-4A59-B4D5-6A7878D946F5}"/>
    <dgm:cxn modelId="{D1A23EA8-379E-4B04-A21D-BEDC94B43030}" srcId="{9434CC9A-0C84-408B-9FB6-D10A70231CFB}" destId="{5EAB550D-7929-4C9C-BBE4-5D578B3BE5EE}" srcOrd="2" destOrd="0" parTransId="{EE71A740-7BA1-4402-82C5-57FBF14EDFAE}" sibTransId="{63172807-F4D4-4E5E-A334-1908A1AD2335}"/>
    <dgm:cxn modelId="{12477410-D337-4B66-87FC-DAE8666D23F8}" type="presOf" srcId="{9434CC9A-0C84-408B-9FB6-D10A70231CFB}" destId="{B8772192-6A49-4A61-A254-3F6F8D2A0BA7}" srcOrd="0" destOrd="0" presId="urn:microsoft.com/office/officeart/2005/8/layout/hList3"/>
    <dgm:cxn modelId="{9A65B6D5-9E3C-41CB-BB0A-369488AB15E1}" type="presOf" srcId="{61C55212-F4C3-4FF8-91FC-99FA3D07E93D}" destId="{13AA5135-973B-440F-97A5-8B9111BC75D5}" srcOrd="0" destOrd="0" presId="urn:microsoft.com/office/officeart/2005/8/layout/hList3"/>
    <dgm:cxn modelId="{DBA514C9-95AE-47F2-85DD-9A374C3CF222}" srcId="{9434CC9A-0C84-408B-9FB6-D10A70231CFB}" destId="{E631CF8A-C840-4A9C-AD3F-4AE8F7FF78A8}" srcOrd="1" destOrd="0" parTransId="{F0684C2A-0FEA-40E9-838E-E12A0C5A5424}" sibTransId="{E1A308C0-A6F4-4FEE-AB2D-21177C7F338C}"/>
    <dgm:cxn modelId="{BCA17422-1832-4275-A8C2-C3A79E4D0042}" type="presOf" srcId="{EC5A9FEE-542F-4652-83FF-09AA5944BA68}" destId="{7CFB02FB-6E41-475C-A7E9-97A135E1DC6C}" srcOrd="0" destOrd="0" presId="urn:microsoft.com/office/officeart/2005/8/layout/hList3"/>
    <dgm:cxn modelId="{6AE19D17-314B-4CDC-853C-66FA768AAD33}" srcId="{9434CC9A-0C84-408B-9FB6-D10A70231CFB}" destId="{7166D8F0-0136-4A44-9CE7-B7ADC916C027}" srcOrd="3" destOrd="0" parTransId="{54EC4024-3B98-499A-A597-CCB7811387C5}" sibTransId="{68313B2E-1992-495D-A98E-9990D51F7774}"/>
    <dgm:cxn modelId="{C1BBF0E0-1BD1-4457-A7DC-10A9990C9F6F}" srcId="{9434CC9A-0C84-408B-9FB6-D10A70231CFB}" destId="{61C55212-F4C3-4FF8-91FC-99FA3D07E93D}" srcOrd="4" destOrd="0" parTransId="{97A7B0EA-CB25-48B1-8CCA-6688F0963651}" sibTransId="{42689E37-3D5F-4B5F-B82A-3DC32578FCF3}"/>
    <dgm:cxn modelId="{171A7FE9-D3AC-481C-9674-8F76A357C21A}" type="presOf" srcId="{5EAB550D-7929-4C9C-BBE4-5D578B3BE5EE}" destId="{52D7BB60-345E-49ED-8C19-D43DE6FD62BA}" srcOrd="0" destOrd="0" presId="urn:microsoft.com/office/officeart/2005/8/layout/hList3"/>
    <dgm:cxn modelId="{29EB12BF-29CB-42F3-95F2-5ABE4AC2FE4D}" srcId="{9434CC9A-0C84-408B-9FB6-D10A70231CFB}" destId="{EC5A9FEE-542F-4652-83FF-09AA5944BA68}" srcOrd="0" destOrd="0" parTransId="{38508D90-3687-45C0-BB16-46489235201A}" sibTransId="{B6A8699D-AFBC-49F8-B6F6-D26D45ED9283}"/>
    <dgm:cxn modelId="{6E225C13-6A71-4C74-8751-9E76B7006AEF}" type="presOf" srcId="{E631CF8A-C840-4A9C-AD3F-4AE8F7FF78A8}" destId="{CC274940-34B8-4256-9901-2747A13B4603}" srcOrd="0" destOrd="0" presId="urn:microsoft.com/office/officeart/2005/8/layout/hList3"/>
    <dgm:cxn modelId="{E85B6315-E4C0-4156-830D-2F6EF819EA2C}" type="presParOf" srcId="{F9646D8F-56AB-4722-9168-551053E1047E}" destId="{B8772192-6A49-4A61-A254-3F6F8D2A0BA7}" srcOrd="0" destOrd="0" presId="urn:microsoft.com/office/officeart/2005/8/layout/hList3"/>
    <dgm:cxn modelId="{0EC32D88-C38C-4A78-B0AB-22877A6DCA5E}" type="presParOf" srcId="{F9646D8F-56AB-4722-9168-551053E1047E}" destId="{14D4423E-2EB6-46A5-81C4-0E418736F968}" srcOrd="1" destOrd="0" presId="urn:microsoft.com/office/officeart/2005/8/layout/hList3"/>
    <dgm:cxn modelId="{BCD4E40E-47E8-4F8A-A87C-C96BB8EEADB6}" type="presParOf" srcId="{14D4423E-2EB6-46A5-81C4-0E418736F968}" destId="{7CFB02FB-6E41-475C-A7E9-97A135E1DC6C}" srcOrd="0" destOrd="0" presId="urn:microsoft.com/office/officeart/2005/8/layout/hList3"/>
    <dgm:cxn modelId="{06C873BB-A6CE-4B22-945D-C634CBE09E55}" type="presParOf" srcId="{14D4423E-2EB6-46A5-81C4-0E418736F968}" destId="{CC274940-34B8-4256-9901-2747A13B4603}" srcOrd="1" destOrd="0" presId="urn:microsoft.com/office/officeart/2005/8/layout/hList3"/>
    <dgm:cxn modelId="{918A4E36-F3E9-4D38-BC06-30FECD16D5EF}" type="presParOf" srcId="{14D4423E-2EB6-46A5-81C4-0E418736F968}" destId="{52D7BB60-345E-49ED-8C19-D43DE6FD62BA}" srcOrd="2" destOrd="0" presId="urn:microsoft.com/office/officeart/2005/8/layout/hList3"/>
    <dgm:cxn modelId="{817F0363-BC04-449D-98AC-19597CB0AFBD}" type="presParOf" srcId="{14D4423E-2EB6-46A5-81C4-0E418736F968}" destId="{21969B7B-4C2C-4677-B1FD-E204063D1E42}" srcOrd="3" destOrd="0" presId="urn:microsoft.com/office/officeart/2005/8/layout/hList3"/>
    <dgm:cxn modelId="{AFE734BF-22D3-43E7-86FC-FAD06FC15EAB}" type="presParOf" srcId="{14D4423E-2EB6-46A5-81C4-0E418736F968}" destId="{13AA5135-973B-440F-97A5-8B9111BC75D5}" srcOrd="4" destOrd="0" presId="urn:microsoft.com/office/officeart/2005/8/layout/hList3"/>
    <dgm:cxn modelId="{37F7E57A-6ABD-47DC-B618-45EE6954F315}" type="presParOf" srcId="{F9646D8F-56AB-4722-9168-551053E1047E}" destId="{72250E6E-8CA9-437D-868A-2C68840DDB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E966-4D25-4310-87CA-D1E0763E95EE}">
      <dsp:nvSpPr>
        <dsp:cNvPr id="0" name=""/>
        <dsp:cNvSpPr/>
      </dsp:nvSpPr>
      <dsp:spPr>
        <a:xfrm>
          <a:off x="0" y="489171"/>
          <a:ext cx="8352729" cy="139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u="none" strike="noStrike" kern="1200" dirty="0" smtClean="0">
              <a:effectLst/>
            </a:rPr>
            <a:t>(3000612) SINTOMATICOS RESPIRATORIOS CON DESPISTAJE DE TUBERCULOSIS</a:t>
          </a:r>
          <a:endParaRPr lang="es-PE" sz="2400" b="1" kern="1200" dirty="0"/>
        </a:p>
      </dsp:txBody>
      <dsp:txXfrm>
        <a:off x="40935" y="530106"/>
        <a:ext cx="8270859" cy="1315762"/>
      </dsp:txXfrm>
    </dsp:sp>
    <dsp:sp modelId="{0902932F-ADC8-4E77-A74D-F190485144A4}">
      <dsp:nvSpPr>
        <dsp:cNvPr id="0" name=""/>
        <dsp:cNvSpPr/>
      </dsp:nvSpPr>
      <dsp:spPr>
        <a:xfrm>
          <a:off x="0" y="2138377"/>
          <a:ext cx="1397632" cy="139763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A3480-C94B-431A-8363-D6B12D5EAC1A}">
      <dsp:nvSpPr>
        <dsp:cNvPr id="0" name=""/>
        <dsp:cNvSpPr/>
      </dsp:nvSpPr>
      <dsp:spPr>
        <a:xfrm>
          <a:off x="1481490" y="2138377"/>
          <a:ext cx="6871239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i="0" u="none" kern="1200" dirty="0" smtClean="0">
              <a:solidFill>
                <a:srgbClr val="FFFF00"/>
              </a:solidFill>
            </a:rPr>
            <a:t>(4396201)  IDENTIFICACION Y EXAMEN DE SINTOMATICOS RESPIRATORIOS EN LAS ATENCIONES A PERSONAS &gt; 15 AÑOS Y POBLACION VULNERABLE </a:t>
          </a:r>
          <a:endParaRPr lang="es-PE" sz="1500" b="1" i="0" u="none" kern="1200" dirty="0">
            <a:solidFill>
              <a:srgbClr val="FFFF00"/>
            </a:solidFill>
          </a:endParaRPr>
        </a:p>
      </dsp:txBody>
      <dsp:txXfrm>
        <a:off x="1549729" y="2206616"/>
        <a:ext cx="6734761" cy="1261154"/>
      </dsp:txXfrm>
    </dsp:sp>
    <dsp:sp modelId="{3C1B9AFC-D839-421E-A0A9-FAABCB5AC926}">
      <dsp:nvSpPr>
        <dsp:cNvPr id="0" name=""/>
        <dsp:cNvSpPr/>
      </dsp:nvSpPr>
      <dsp:spPr>
        <a:xfrm>
          <a:off x="0" y="3703725"/>
          <a:ext cx="1397632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331B2-19F0-4A7E-99DE-533EBDC46900}">
      <dsp:nvSpPr>
        <dsp:cNvPr id="0" name=""/>
        <dsp:cNvSpPr/>
      </dsp:nvSpPr>
      <dsp:spPr>
        <a:xfrm>
          <a:off x="1481490" y="3703725"/>
          <a:ext cx="6871239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i="0" u="none" kern="1200" dirty="0" smtClean="0">
              <a:solidFill>
                <a:schemeClr val="bg1"/>
              </a:solidFill>
            </a:rPr>
            <a:t>(4396202) </a:t>
          </a:r>
          <a:r>
            <a:rPr lang="es-PE" sz="1500" b="1" i="1" kern="1200" dirty="0" smtClean="0"/>
            <a:t>SEGUIMIENTO DIAGNOSTICO AL SINTOMATICOS RESPIRATORIOS CON 2 RESULTADOS DE BACILOSCOPIA NEGATIVA </a:t>
          </a:r>
          <a:endParaRPr lang="es-PE" sz="1500" b="1" i="1" kern="1200" dirty="0"/>
        </a:p>
      </dsp:txBody>
      <dsp:txXfrm>
        <a:off x="1549729" y="3771964"/>
        <a:ext cx="6734761" cy="1261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AE966-4D25-4310-87CA-D1E0763E95EE}">
      <dsp:nvSpPr>
        <dsp:cNvPr id="0" name=""/>
        <dsp:cNvSpPr/>
      </dsp:nvSpPr>
      <dsp:spPr>
        <a:xfrm>
          <a:off x="0" y="489171"/>
          <a:ext cx="8352729" cy="139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i="0" u="none" kern="1200" dirty="0" smtClean="0"/>
            <a:t>(3000614) PERSONAS CON DIAGNOSTICO DE TUBERCULOSIS</a:t>
          </a:r>
          <a:endParaRPr lang="es-PE" sz="2400" b="1" kern="1200" dirty="0"/>
        </a:p>
      </dsp:txBody>
      <dsp:txXfrm>
        <a:off x="40935" y="530106"/>
        <a:ext cx="8270859" cy="1315762"/>
      </dsp:txXfrm>
    </dsp:sp>
    <dsp:sp modelId="{0902932F-ADC8-4E77-A74D-F190485144A4}">
      <dsp:nvSpPr>
        <dsp:cNvPr id="0" name=""/>
        <dsp:cNvSpPr/>
      </dsp:nvSpPr>
      <dsp:spPr>
        <a:xfrm>
          <a:off x="0" y="2138377"/>
          <a:ext cx="1397632" cy="139763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A3480-C94B-431A-8363-D6B12D5EAC1A}">
      <dsp:nvSpPr>
        <dsp:cNvPr id="0" name=""/>
        <dsp:cNvSpPr/>
      </dsp:nvSpPr>
      <dsp:spPr>
        <a:xfrm>
          <a:off x="1481490" y="2138377"/>
          <a:ext cx="6871239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i="0" u="none" kern="1200" dirty="0" smtClean="0">
              <a:solidFill>
                <a:srgbClr val="FFFF00"/>
              </a:solidFill>
            </a:rPr>
            <a:t>(4396401) DIAGNOSTICO DE TUBERCULOSIS PULMONAR</a:t>
          </a:r>
          <a:endParaRPr lang="es-PE" sz="2000" b="1" i="0" u="none" kern="1200" dirty="0">
            <a:solidFill>
              <a:srgbClr val="FFFF00"/>
            </a:solidFill>
          </a:endParaRPr>
        </a:p>
      </dsp:txBody>
      <dsp:txXfrm>
        <a:off x="1549729" y="2206616"/>
        <a:ext cx="6734761" cy="1261154"/>
      </dsp:txXfrm>
    </dsp:sp>
    <dsp:sp modelId="{3C1B9AFC-D839-421E-A0A9-FAABCB5AC926}">
      <dsp:nvSpPr>
        <dsp:cNvPr id="0" name=""/>
        <dsp:cNvSpPr/>
      </dsp:nvSpPr>
      <dsp:spPr>
        <a:xfrm>
          <a:off x="0" y="3703725"/>
          <a:ext cx="1397632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331B2-19F0-4A7E-99DE-533EBDC46900}">
      <dsp:nvSpPr>
        <dsp:cNvPr id="0" name=""/>
        <dsp:cNvSpPr/>
      </dsp:nvSpPr>
      <dsp:spPr>
        <a:xfrm>
          <a:off x="1481490" y="3703725"/>
          <a:ext cx="6871239" cy="139763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i="0" u="none" kern="1200" dirty="0" smtClean="0"/>
            <a:t>(4396402) DIAGNOSTICO DE TUBERCULOSIS EXTRA PULMONAR</a:t>
          </a:r>
          <a:endParaRPr lang="es-PE" sz="2000" b="1" i="1" kern="1200" dirty="0"/>
        </a:p>
      </dsp:txBody>
      <dsp:txXfrm>
        <a:off x="1549729" y="3771964"/>
        <a:ext cx="6734761" cy="1261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72192-6A49-4A61-A254-3F6F8D2A0BA7}">
      <dsp:nvSpPr>
        <dsp:cNvPr id="0" name=""/>
        <dsp:cNvSpPr/>
      </dsp:nvSpPr>
      <dsp:spPr>
        <a:xfrm>
          <a:off x="0" y="0"/>
          <a:ext cx="8964486" cy="177139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i="0" u="none" kern="1200" dirty="0" smtClean="0"/>
            <a:t>(3000672) PERSONA QUE ACCEDE AL ESTABLECIMIENTO DE SALUD Y RECIBE TRATAMIENTO OPORTUNO PARA TUBERCULOSIS Y SUS COMPLICACIONES</a:t>
          </a:r>
          <a:endParaRPr lang="es-PE" sz="2400" b="1" kern="1200" dirty="0"/>
        </a:p>
      </dsp:txBody>
      <dsp:txXfrm>
        <a:off x="0" y="0"/>
        <a:ext cx="8964486" cy="1771396"/>
      </dsp:txXfrm>
    </dsp:sp>
    <dsp:sp modelId="{7CFB02FB-6E41-475C-A7E9-97A135E1DC6C}">
      <dsp:nvSpPr>
        <dsp:cNvPr id="0" name=""/>
        <dsp:cNvSpPr/>
      </dsp:nvSpPr>
      <dsp:spPr>
        <a:xfrm>
          <a:off x="1094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sng" kern="1200" dirty="0" smtClean="0">
              <a:solidFill>
                <a:srgbClr val="FF0000"/>
              </a:solidFill>
            </a:rPr>
            <a:t>(4396501)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sng" kern="1200" dirty="0" smtClean="0">
              <a:solidFill>
                <a:srgbClr val="FF0000"/>
              </a:solidFill>
            </a:rPr>
            <a:t>ATENCION CURATIVA ESQUEMA TB SENSIBLE (SIN INFECCION POR VIH/SIDA)</a:t>
          </a:r>
          <a:endParaRPr lang="es-PE" sz="1400" b="1" i="0" u="sng" kern="1200" dirty="0">
            <a:solidFill>
              <a:srgbClr val="FF0000"/>
            </a:solidFill>
          </a:endParaRPr>
        </a:p>
      </dsp:txBody>
      <dsp:txXfrm>
        <a:off x="1094" y="1771396"/>
        <a:ext cx="1280328" cy="3719933"/>
      </dsp:txXfrm>
    </dsp:sp>
    <dsp:sp modelId="{CC274940-34B8-4256-9901-2747A13B4603}">
      <dsp:nvSpPr>
        <dsp:cNvPr id="0" name=""/>
        <dsp:cNvSpPr/>
      </dsp:nvSpPr>
      <dsp:spPr>
        <a:xfrm>
          <a:off x="1281422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none" kern="1200" dirty="0" smtClean="0"/>
            <a:t>(4396504 )  ATENCION CURATIVA DROGAS DE SEGUNDA LINEA TB RESISTENTE</a:t>
          </a:r>
          <a:endParaRPr lang="es-PE" sz="1400" b="1" i="1" kern="1200" dirty="0"/>
        </a:p>
      </dsp:txBody>
      <dsp:txXfrm>
        <a:off x="1281422" y="1771396"/>
        <a:ext cx="1280328" cy="3719933"/>
      </dsp:txXfrm>
    </dsp:sp>
    <dsp:sp modelId="{52D7BB60-345E-49ED-8C19-D43DE6FD62BA}">
      <dsp:nvSpPr>
        <dsp:cNvPr id="0" name=""/>
        <dsp:cNvSpPr/>
      </dsp:nvSpPr>
      <dsp:spPr>
        <a:xfrm>
          <a:off x="2561750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none" kern="1200" dirty="0" smtClean="0"/>
            <a:t>(4396505) ATENCION DE LAS REACCIONES ADVERSAS A FARMACOS ANTITUBERCULOSOS</a:t>
          </a:r>
          <a:endParaRPr lang="es-PE" sz="1400" b="1" i="1" kern="1200" dirty="0"/>
        </a:p>
      </dsp:txBody>
      <dsp:txXfrm>
        <a:off x="2561750" y="1771396"/>
        <a:ext cx="1280328" cy="3719933"/>
      </dsp:txXfrm>
    </dsp:sp>
    <dsp:sp modelId="{21969B7B-4C2C-4677-B1FD-E204063D1E42}">
      <dsp:nvSpPr>
        <dsp:cNvPr id="0" name=""/>
        <dsp:cNvSpPr/>
      </dsp:nvSpPr>
      <dsp:spPr>
        <a:xfrm>
          <a:off x="3842078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none" kern="1200" dirty="0" smtClean="0"/>
            <a:t>(4396506 ) ATENCION DE COMPLICACIONES QUE REQUIEREN HOSPITALIZACION DE PACIENTES EN TRATAMIENTO</a:t>
          </a:r>
          <a:endParaRPr lang="es-PE" sz="1400" b="1" i="1" kern="1200" dirty="0"/>
        </a:p>
      </dsp:txBody>
      <dsp:txXfrm>
        <a:off x="3842078" y="1771396"/>
        <a:ext cx="1280328" cy="3719933"/>
      </dsp:txXfrm>
    </dsp:sp>
    <dsp:sp modelId="{8A0F3558-ADC6-4F78-8905-99712B956A7E}">
      <dsp:nvSpPr>
        <dsp:cNvPr id="0" name=""/>
        <dsp:cNvSpPr/>
      </dsp:nvSpPr>
      <dsp:spPr>
        <a:xfrm>
          <a:off x="5122407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none" kern="1200" dirty="0" smtClean="0"/>
            <a:t>(4396508) ATENCION QUIRURGICA DE PACIENTES CON DIAGNOSTICO DE TB</a:t>
          </a:r>
          <a:endParaRPr lang="es-PE" sz="1400" b="1" i="1" kern="1200" dirty="0"/>
        </a:p>
      </dsp:txBody>
      <dsp:txXfrm>
        <a:off x="5122407" y="1771396"/>
        <a:ext cx="1280328" cy="3719933"/>
      </dsp:txXfrm>
    </dsp:sp>
    <dsp:sp modelId="{A81E710F-1756-40AD-9001-03CC62AA1849}">
      <dsp:nvSpPr>
        <dsp:cNvPr id="0" name=""/>
        <dsp:cNvSpPr/>
      </dsp:nvSpPr>
      <dsp:spPr>
        <a:xfrm>
          <a:off x="6402735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u="none" kern="1200" dirty="0" smtClean="0"/>
            <a:t>(0067201)  ATENCION CURATIVA ESQUEMA TB SENSIBLE (EXTRAPULMONAR CON COMPROMISO SNC/OSTEARTICULAR</a:t>
          </a:r>
          <a:r>
            <a:rPr lang="es-PE" sz="1400" b="0" i="0" u="none" kern="1200" dirty="0" smtClean="0"/>
            <a:t>)</a:t>
          </a:r>
          <a:endParaRPr lang="es-PE" sz="1400" b="1" i="1" kern="1200" dirty="0"/>
        </a:p>
      </dsp:txBody>
      <dsp:txXfrm>
        <a:off x="6402735" y="1771396"/>
        <a:ext cx="1280328" cy="3719933"/>
      </dsp:txXfrm>
    </dsp:sp>
    <dsp:sp modelId="{46C1458D-3072-4F6F-A2BE-252AAD14EF36}">
      <dsp:nvSpPr>
        <dsp:cNvPr id="0" name=""/>
        <dsp:cNvSpPr/>
      </dsp:nvSpPr>
      <dsp:spPr>
        <a:xfrm>
          <a:off x="7683063" y="1771396"/>
          <a:ext cx="1280328" cy="3719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kern="1200" dirty="0" smtClean="0"/>
            <a:t>(</a:t>
          </a:r>
          <a:r>
            <a:rPr lang="es-PE" sz="1400" b="1" i="0" u="none" kern="1200" dirty="0" smtClean="0"/>
            <a:t>0067202)  ATENCION CURATIVA ESQUEMA TB SENSIBLE (TB Y COINFECCION VIH-SIDA)</a:t>
          </a:r>
          <a:endParaRPr lang="es-PE" sz="1400" b="1" i="1" kern="1200" dirty="0"/>
        </a:p>
      </dsp:txBody>
      <dsp:txXfrm>
        <a:off x="7683063" y="1771396"/>
        <a:ext cx="1280328" cy="3719933"/>
      </dsp:txXfrm>
    </dsp:sp>
    <dsp:sp modelId="{72250E6E-8CA9-437D-868A-2C68840DDB03}">
      <dsp:nvSpPr>
        <dsp:cNvPr id="0" name=""/>
        <dsp:cNvSpPr/>
      </dsp:nvSpPr>
      <dsp:spPr>
        <a:xfrm>
          <a:off x="0" y="5491330"/>
          <a:ext cx="8964486" cy="41332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2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542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0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32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10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507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70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74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671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41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3247-0095-4C8B-AB0A-360691DF4B69}" type="datetimeFigureOut">
              <a:rPr lang="es-PE" smtClean="0"/>
              <a:t>23/06/2014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4359-F687-4D75-9A3C-C2BE582408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9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78719018"/>
              </p:ext>
            </p:extLst>
          </p:nvPr>
        </p:nvGraphicFramePr>
        <p:xfrm>
          <a:off x="395734" y="908720"/>
          <a:ext cx="8352730" cy="559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6"/>
          <a:stretch/>
        </p:blipFill>
        <p:spPr bwMode="auto">
          <a:xfrm>
            <a:off x="35496" y="1412776"/>
            <a:ext cx="91085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7257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i="1" u="sng" dirty="0" smtClean="0"/>
              <a:t>SUB PRODUCTO </a:t>
            </a:r>
            <a:r>
              <a:rPr lang="es-PE" b="1" i="1" u="sng" dirty="0"/>
              <a:t>ATENCION CURATIVA ESQUEMA TB SENSIBLE (SIN INFECCION POR VIH/SIDA) </a:t>
            </a:r>
            <a:r>
              <a:rPr lang="es-PE" b="1" i="1" u="sng" dirty="0" smtClean="0"/>
              <a:t>- KIT BASICO</a:t>
            </a:r>
          </a:p>
        </p:txBody>
      </p:sp>
    </p:spTree>
    <p:extLst>
      <p:ext uri="{BB962C8B-B14F-4D97-AF65-F5344CB8AC3E}">
        <p14:creationId xmlns:p14="http://schemas.microsoft.com/office/powerpoint/2010/main" val="289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58568188"/>
              </p:ext>
            </p:extLst>
          </p:nvPr>
        </p:nvGraphicFramePr>
        <p:xfrm>
          <a:off x="107504" y="836712"/>
          <a:ext cx="896448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5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7257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i="1" u="sng" dirty="0" smtClean="0"/>
              <a:t>SUB PRODUCTO </a:t>
            </a:r>
            <a:r>
              <a:rPr lang="es-PE" b="1" i="1" u="sng" dirty="0"/>
              <a:t> ADULTOS Y JÓVENES CON HEPATITIS B CRÓNICA RECIBEN ATENCIÓN INTEGRAL EN ESTABLECIMIENTOS DE SALUD - </a:t>
            </a:r>
            <a:r>
              <a:rPr lang="es-PE" b="1" i="1" u="sng" dirty="0" smtClean="0"/>
              <a:t>KIT BASICO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"/>
          <a:stretch/>
        </p:blipFill>
        <p:spPr bwMode="auto">
          <a:xfrm>
            <a:off x="0" y="1556792"/>
            <a:ext cx="9144000" cy="525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7257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i="1" u="sng" dirty="0" smtClean="0"/>
              <a:t>SUB PRODUCTO </a:t>
            </a:r>
            <a:r>
              <a:rPr lang="es-PE" b="1" i="1" u="sng" dirty="0"/>
              <a:t> ADULTOS Y JÓVENES CON HEPATITIS B CRÓNICA RECIBEN ATENCIÓN INTEGRAL EN ESTABLECIMIENTOS DE SALUD - </a:t>
            </a:r>
            <a:r>
              <a:rPr lang="es-PE" b="1" i="1" u="sng" dirty="0" smtClean="0"/>
              <a:t>KIT BASICO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9"/>
          <a:stretch/>
        </p:blipFill>
        <p:spPr bwMode="auto">
          <a:xfrm>
            <a:off x="-20019" y="1556792"/>
            <a:ext cx="91640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10980127"/>
              </p:ext>
            </p:extLst>
          </p:nvPr>
        </p:nvGraphicFramePr>
        <p:xfrm>
          <a:off x="107504" y="836712"/>
          <a:ext cx="896448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8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76644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PE" b="1" i="1" dirty="0" smtClean="0"/>
              <a:t>SUB PRODUCTO: PACIENTES </a:t>
            </a:r>
            <a:r>
              <a:rPr lang="es-PE" b="1" i="1" dirty="0"/>
              <a:t>NIÑOS CON DIAGNOSTICO CONFIRMADO DE VIH RECIBEN ATENCION INTEGRAL EN LOS ESTABLECIMIENTOS DE </a:t>
            </a:r>
            <a:r>
              <a:rPr lang="es-PE" b="1" i="1" dirty="0" smtClean="0"/>
              <a:t>SALUD - KIT BASICO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5"/>
          <a:stretch/>
        </p:blipFill>
        <p:spPr bwMode="auto">
          <a:xfrm>
            <a:off x="0" y="1628800"/>
            <a:ext cx="9144000" cy="518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27475165"/>
              </p:ext>
            </p:extLst>
          </p:nvPr>
        </p:nvGraphicFramePr>
        <p:xfrm>
          <a:off x="107504" y="836712"/>
          <a:ext cx="896448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6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0" y="1293452"/>
            <a:ext cx="9144000" cy="55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2068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PE" b="1" i="1" dirty="0" smtClean="0"/>
              <a:t>SUB PRODUCTO: </a:t>
            </a:r>
            <a:r>
              <a:rPr lang="es-PE" b="1" i="1" dirty="0"/>
              <a:t>POBLACION HSH, TS Y DE LA DIVERSIDAD SEXUAL RECIBEN ATENCION MEDICA </a:t>
            </a:r>
            <a:r>
              <a:rPr lang="es-PE" b="1" i="1" dirty="0" smtClean="0"/>
              <a:t>PERIODICA - KIT BASICO</a:t>
            </a:r>
          </a:p>
        </p:txBody>
      </p:sp>
    </p:spTree>
    <p:extLst>
      <p:ext uri="{BB962C8B-B14F-4D97-AF65-F5344CB8AC3E}">
        <p14:creationId xmlns:p14="http://schemas.microsoft.com/office/powerpoint/2010/main" val="42432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0"/>
          <a:stretch/>
        </p:blipFill>
        <p:spPr bwMode="auto">
          <a:xfrm>
            <a:off x="0" y="1267019"/>
            <a:ext cx="9144000" cy="535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2068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PE" b="1" i="1" dirty="0" smtClean="0"/>
              <a:t>SUB PRODUCTO: </a:t>
            </a:r>
            <a:r>
              <a:rPr lang="es-PE" b="1" i="1" dirty="0"/>
              <a:t>POBLACION HSH, TS Y DE LA DIVERSIDAD SEXUAL RECIBEN ATENCION MEDICA </a:t>
            </a:r>
            <a:r>
              <a:rPr lang="es-PE" b="1" i="1" dirty="0" smtClean="0"/>
              <a:t>PERIODICA - KIT BASICO</a:t>
            </a:r>
          </a:p>
        </p:txBody>
      </p:sp>
    </p:spTree>
    <p:extLst>
      <p:ext uri="{BB962C8B-B14F-4D97-AF65-F5344CB8AC3E}">
        <p14:creationId xmlns:p14="http://schemas.microsoft.com/office/powerpoint/2010/main" val="26383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708920"/>
            <a:ext cx="9143999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PRESUPUESTAL</a:t>
            </a:r>
          </a:p>
          <a:p>
            <a:r>
              <a:rPr lang="es-PE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0017 </a:t>
            </a:r>
            <a:r>
              <a:rPr lang="es-PE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METAXENICAS Y ZOONOSIS</a:t>
            </a:r>
          </a:p>
        </p:txBody>
      </p:sp>
    </p:spTree>
    <p:extLst>
      <p:ext uri="{BB962C8B-B14F-4D97-AF65-F5344CB8AC3E}">
        <p14:creationId xmlns:p14="http://schemas.microsoft.com/office/powerpoint/2010/main" val="4840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00" y="755993"/>
            <a:ext cx="894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u="sng" dirty="0" smtClean="0"/>
              <a:t>SUBPRODUCTO IDENTIFICACION Y EXAMEN DE SINTOMATICOS RESPIRATORIOS EN LAS ATENCIONES A PERSONAS &gt; 15 AÑOS Y POBLACION VULNERABLE (4396201) - KIT BASICO</a:t>
            </a:r>
            <a:endParaRPr lang="es-PE" sz="16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9"/>
          <a:stretch/>
        </p:blipFill>
        <p:spPr bwMode="auto">
          <a:xfrm>
            <a:off x="720" y="1484784"/>
            <a:ext cx="9143280" cy="53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0017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METAXENICAS Y ZOONOSIS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/>
        </p:blipFill>
        <p:spPr bwMode="auto">
          <a:xfrm>
            <a:off x="17200" y="1556792"/>
            <a:ext cx="91268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200" y="692696"/>
            <a:ext cx="894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(</a:t>
            </a:r>
            <a:r>
              <a:rPr lang="es-PE" sz="1600" b="1" i="1" dirty="0" smtClean="0"/>
              <a:t>3000011)  </a:t>
            </a:r>
            <a:r>
              <a:rPr lang="es-PE" sz="1600" b="1" dirty="0" smtClean="0"/>
              <a:t>DIAGNOSTICO </a:t>
            </a:r>
            <a:r>
              <a:rPr lang="es-PE" sz="1600" b="1" dirty="0"/>
              <a:t>Y TRATAMIENTO DE ENFERMEDADES METAXENICAS</a:t>
            </a:r>
            <a:endParaRPr lang="es-PE" sz="1600" b="1" dirty="0">
              <a:solidFill>
                <a:srgbClr val="000000"/>
              </a:solidFill>
            </a:endParaRPr>
          </a:p>
          <a:p>
            <a:pPr indent="268288"/>
            <a:r>
              <a:rPr lang="es-PE" sz="1600" b="1" i="1" dirty="0" smtClean="0"/>
              <a:t>SUBPRODUCTO: (</a:t>
            </a:r>
            <a:r>
              <a:rPr lang="es-PE" sz="1600" b="1" dirty="0" smtClean="0"/>
              <a:t>4398304) </a:t>
            </a:r>
            <a:r>
              <a:rPr lang="es-PE" sz="1600" b="1" i="1" dirty="0" smtClean="0"/>
              <a:t>DETECCION Y DIAGNOSTICO DE CASO PROBABLE DE DENGUE</a:t>
            </a:r>
            <a:endParaRPr lang="es-PE" sz="1600" b="1" i="1" dirty="0"/>
          </a:p>
        </p:txBody>
      </p:sp>
    </p:spTree>
    <p:extLst>
      <p:ext uri="{BB962C8B-B14F-4D97-AF65-F5344CB8AC3E}">
        <p14:creationId xmlns:p14="http://schemas.microsoft.com/office/powerpoint/2010/main" val="19759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0017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METAXENICAS Y ZOONOSIS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8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-19654" y="764704"/>
            <a:ext cx="894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</a:t>
            </a:r>
            <a:r>
              <a:rPr lang="es-PE" sz="1600" b="1" i="1" dirty="0" smtClean="0"/>
              <a:t>(3043984) </a:t>
            </a:r>
            <a:r>
              <a:rPr lang="es-PE" sz="1600" b="1" i="1" dirty="0"/>
              <a:t>DIAGNOSTICO Y TRATAMIENTO DE CASOS DE ENFERMEDADES ZOONOTICAS</a:t>
            </a:r>
          </a:p>
          <a:p>
            <a:pPr indent="268288"/>
            <a:r>
              <a:rPr lang="es-PE" sz="1600" b="1" i="1" dirty="0" smtClean="0"/>
              <a:t>SUBPRODUCTO</a:t>
            </a:r>
            <a:r>
              <a:rPr lang="es-PE" sz="1600" b="1" i="1" dirty="0"/>
              <a:t>: </a:t>
            </a:r>
            <a:r>
              <a:rPr lang="es-PE" sz="1600" b="1" i="1" dirty="0" smtClean="0"/>
              <a:t>(4398401) </a:t>
            </a:r>
            <a:r>
              <a:rPr lang="es-PE" sz="1600" b="1" i="1" dirty="0"/>
              <a:t>PERSONA EXPUESTA A RABIA RECIBE ATENCION INTEGRAL</a:t>
            </a:r>
          </a:p>
        </p:txBody>
      </p:sp>
    </p:spTree>
    <p:extLst>
      <p:ext uri="{BB962C8B-B14F-4D97-AF65-F5344CB8AC3E}">
        <p14:creationId xmlns:p14="http://schemas.microsoft.com/office/powerpoint/2010/main" val="9677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0017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METAXENICAS Y ZOONOSIS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6"/>
          <a:stretch/>
        </p:blipFill>
        <p:spPr bwMode="auto">
          <a:xfrm>
            <a:off x="0" y="1349479"/>
            <a:ext cx="9144000" cy="553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9654" y="692696"/>
            <a:ext cx="916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</a:t>
            </a:r>
            <a:r>
              <a:rPr lang="es-PE" sz="1600" b="1" i="1" dirty="0" smtClean="0"/>
              <a:t>(3043984) </a:t>
            </a:r>
            <a:r>
              <a:rPr lang="es-PE" sz="1600" b="1" i="1" dirty="0"/>
              <a:t>DIAGNOSTICO Y TRATAMIENTO DE CASOS DE ENFERMEDADES ZOONOTICAS</a:t>
            </a:r>
          </a:p>
          <a:p>
            <a:pPr indent="268288"/>
            <a:r>
              <a:rPr lang="es-PE" sz="1600" b="1" i="1" dirty="0" smtClean="0"/>
              <a:t>SUBPRODUCTO</a:t>
            </a:r>
            <a:r>
              <a:rPr lang="es-PE" sz="1600" b="1" i="1" dirty="0"/>
              <a:t>: </a:t>
            </a:r>
            <a:r>
              <a:rPr lang="es-PE" sz="1600" b="1" i="1" dirty="0" smtClean="0"/>
              <a:t>(4398401) </a:t>
            </a:r>
            <a:r>
              <a:rPr lang="es-PE" sz="1600" b="1" i="1" dirty="0"/>
              <a:t>PERSONA EXPUESTA A RABIA RECIBE ATENCION INTEGRAL</a:t>
            </a:r>
          </a:p>
        </p:txBody>
      </p:sp>
    </p:spTree>
    <p:extLst>
      <p:ext uri="{BB962C8B-B14F-4D97-AF65-F5344CB8AC3E}">
        <p14:creationId xmlns:p14="http://schemas.microsoft.com/office/powerpoint/2010/main" val="29431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2708920"/>
            <a:ext cx="9143999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PRESUPUESTAL</a:t>
            </a:r>
          </a:p>
          <a:p>
            <a:r>
              <a:rPr lang="es-PE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0018 </a:t>
            </a:r>
            <a:r>
              <a:rPr lang="es-PE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NO TRANSMISIBLES</a:t>
            </a:r>
          </a:p>
        </p:txBody>
      </p:sp>
    </p:spTree>
    <p:extLst>
      <p:ext uri="{BB962C8B-B14F-4D97-AF65-F5344CB8AC3E}">
        <p14:creationId xmlns:p14="http://schemas.microsoft.com/office/powerpoint/2010/main" val="196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0018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NO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TRANSMISIBLES</a:t>
            </a:r>
            <a:endParaRPr lang="es-P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00" y="755993"/>
            <a:ext cx="894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(</a:t>
            </a:r>
            <a:r>
              <a:rPr lang="es-PE" sz="1600" b="1" i="1" dirty="0" smtClean="0"/>
              <a:t>3000011)  TAMIZAJE </a:t>
            </a:r>
            <a:r>
              <a:rPr lang="es-PE" sz="1600" b="1" i="1" dirty="0"/>
              <a:t>Y DIAGNOSTICO DE PACIENTES CON CATARATAS</a:t>
            </a:r>
            <a:endParaRPr lang="es-PE" sz="1600" b="1" i="1" dirty="0" smtClean="0"/>
          </a:p>
          <a:p>
            <a:pPr marL="268288"/>
            <a:r>
              <a:rPr lang="es-PE" sz="1600" b="1" i="1" dirty="0" smtClean="0"/>
              <a:t>SUBPRODUCTO</a:t>
            </a:r>
            <a:r>
              <a:rPr lang="es-PE" sz="1600" b="1" i="1" dirty="0"/>
              <a:t>: (</a:t>
            </a:r>
            <a:r>
              <a:rPr lang="es-PE" sz="1600" b="1" i="1" dirty="0" smtClean="0"/>
              <a:t>5001101) TAMIZAJE </a:t>
            </a:r>
            <a:r>
              <a:rPr lang="es-PE" sz="1600" b="1" i="1" dirty="0"/>
              <a:t>Y DETECCION DE CATARATA MEDIANTE EXAMEN DE AGUDEZA VISUAL </a:t>
            </a:r>
            <a:r>
              <a:rPr lang="es-PE" sz="1600" b="1" i="1" dirty="0" smtClean="0"/>
              <a:t>EN PRIMER </a:t>
            </a:r>
            <a:r>
              <a:rPr lang="es-PE" sz="1600" b="1" i="1" dirty="0"/>
              <a:t>Y SEGUNDO NIVEL DE ATENCION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0" b="7975"/>
          <a:stretch/>
        </p:blipFill>
        <p:spPr bwMode="auto">
          <a:xfrm>
            <a:off x="35496" y="1586990"/>
            <a:ext cx="9071993" cy="52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0018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NO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TRANSMISIBLES</a:t>
            </a:r>
            <a:endParaRPr lang="es-P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00" y="755993"/>
            <a:ext cx="894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(3000017) TRATAMIENTO Y CONTROL DE PERSONAS CON DIABETES</a:t>
            </a:r>
            <a:endParaRPr lang="es-PE" sz="1600" b="1" i="1" dirty="0" smtClean="0"/>
          </a:p>
          <a:p>
            <a:pPr marL="268288"/>
            <a:r>
              <a:rPr lang="es-PE" sz="1600" b="1" i="1" dirty="0" smtClean="0"/>
              <a:t>SUBPRODUCTO</a:t>
            </a:r>
            <a:r>
              <a:rPr lang="es-PE" sz="1600" b="1" i="1" dirty="0"/>
              <a:t>: (5001701) </a:t>
            </a:r>
            <a:r>
              <a:rPr lang="es-PE" sz="1600" b="1" i="1" dirty="0" smtClean="0"/>
              <a:t> MANEJO </a:t>
            </a:r>
            <a:r>
              <a:rPr lang="es-PE" sz="1600" b="1" i="1" dirty="0"/>
              <a:t>BASICO DE CRISIS HIPOGLICEMICA O HIPERGLICEMICA EN PACIENTES DIABETICOS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0" y="1586990"/>
            <a:ext cx="9144000" cy="52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PROGRAMA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PRESUPUESTAL 0018 </a:t>
            </a:r>
            <a:r>
              <a:rPr lang="es-P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ENFERMEDADES NO </a:t>
            </a:r>
            <a:r>
              <a:rPr lang="es-PE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TRANSMISIBLES</a:t>
            </a:r>
            <a:endParaRPr lang="es-PE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00" y="755993"/>
            <a:ext cx="894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dirty="0"/>
              <a:t>PRODUCTO:  (3000680) ATENCION ESTOMATOLOGICA PREVENTIVA</a:t>
            </a:r>
            <a:endParaRPr lang="es-PE" sz="1600" b="1" i="1" dirty="0" smtClean="0"/>
          </a:p>
          <a:p>
            <a:pPr marL="268288"/>
            <a:r>
              <a:rPr lang="es-PE" sz="1600" b="1" i="1" dirty="0" smtClean="0"/>
              <a:t>SUBPRODUCTO</a:t>
            </a:r>
            <a:r>
              <a:rPr lang="es-PE" sz="1600" b="1" i="1" dirty="0"/>
              <a:t>: (5000602)  </a:t>
            </a:r>
            <a:r>
              <a:rPr lang="es-PE" sz="1600" b="1" i="1" dirty="0" smtClean="0"/>
              <a:t>APLICACION </a:t>
            </a:r>
            <a:r>
              <a:rPr lang="es-PE" sz="1600" b="1" i="1" dirty="0"/>
              <a:t>DE FLUOR BARNIZ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29"/>
          <a:stretch/>
        </p:blipFill>
        <p:spPr bwMode="auto">
          <a:xfrm>
            <a:off x="0" y="1484785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0360800"/>
              </p:ext>
            </p:extLst>
          </p:nvPr>
        </p:nvGraphicFramePr>
        <p:xfrm>
          <a:off x="395734" y="908720"/>
          <a:ext cx="8352730" cy="559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199" y="764704"/>
            <a:ext cx="912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u="sng" dirty="0" smtClean="0"/>
              <a:t>SUB PRODUCTO DIAGNOSTICO DE TUBERCULOSIS PULMONAR (4396401) - KIT BASICO EN RRHH-EQUIPOS-SERVICIOS</a:t>
            </a:r>
            <a:endParaRPr lang="es-PE" sz="1600" b="1" i="1" u="sng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9"/>
          <a:stretch/>
        </p:blipFill>
        <p:spPr bwMode="auto">
          <a:xfrm>
            <a:off x="30" y="1519428"/>
            <a:ext cx="9156484" cy="53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200" y="764704"/>
            <a:ext cx="894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u="sng" dirty="0" smtClean="0"/>
              <a:t>SUB PRODUCTO DIAGNOSTICO DE TUBERCULOSIS PULMONAR (4396401) - KIT BASICO EN MATERIALES E INSUMOS TIPO DE CALCULO 4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 bwMode="auto">
          <a:xfrm>
            <a:off x="30" y="1521360"/>
            <a:ext cx="9156484" cy="53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72579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i="1" u="sng" dirty="0" smtClean="0"/>
              <a:t>SUB PRODUCTO DIAGNOSTICO DE TUBERCULOSIS PULMONAR (4396401) - KIT BASICO EN MATERIALES E INSUMOS </a:t>
            </a:r>
            <a:r>
              <a:rPr lang="es-PE" sz="1600" b="1" i="1" u="sng" dirty="0"/>
              <a:t>TIPO DE CALCULO  </a:t>
            </a:r>
            <a:r>
              <a:rPr lang="es-PE" sz="1600" b="1" i="1" u="sng" dirty="0" smtClean="0"/>
              <a:t>6</a:t>
            </a:r>
            <a:endParaRPr lang="es-PE" sz="1600" b="1" i="1" u="sng" dirty="0"/>
          </a:p>
          <a:p>
            <a:pPr marL="285750" indent="-285750">
              <a:buFont typeface="Arial" pitchFamily="34" charset="0"/>
              <a:buChar char="•"/>
            </a:pPr>
            <a:endParaRPr lang="es-PE" sz="1600" b="1" i="1" u="sng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"/>
          <a:stretch/>
        </p:blipFill>
        <p:spPr bwMode="auto">
          <a:xfrm>
            <a:off x="28" y="1412776"/>
            <a:ext cx="91521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02406939"/>
              </p:ext>
            </p:extLst>
          </p:nvPr>
        </p:nvGraphicFramePr>
        <p:xfrm>
          <a:off x="107504" y="836712"/>
          <a:ext cx="896448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7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7257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i="1" u="sng" dirty="0" smtClean="0"/>
              <a:t>SUB PRODUCTO </a:t>
            </a:r>
            <a:r>
              <a:rPr lang="es-PE" b="1" i="1" u="sng" dirty="0"/>
              <a:t>ATENCION CURATIVA ESQUEMA TB SENSIBLE (SIN INFECCION POR VIH/SIDA) </a:t>
            </a:r>
            <a:r>
              <a:rPr lang="es-PE" b="1" i="1" u="sng" dirty="0" smtClean="0"/>
              <a:t>- KIT BASICO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545"/>
          <a:stretch/>
        </p:blipFill>
        <p:spPr bwMode="auto">
          <a:xfrm>
            <a:off x="807" y="1440160"/>
            <a:ext cx="914319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35496" y="1431966"/>
            <a:ext cx="9108000" cy="54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PROGRAMA PRESUPUESTAL 0016 TBC-VIH/SIDA</a:t>
            </a:r>
            <a:endParaRPr lang="es-P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72579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b="1" i="1" u="sng" dirty="0" smtClean="0"/>
              <a:t>SUB PRODUCTO </a:t>
            </a:r>
            <a:r>
              <a:rPr lang="es-PE" b="1" i="1" u="sng" dirty="0"/>
              <a:t>ATENCION CURATIVA ESQUEMA TB SENSIBLE (SIN INFECCION POR VIH/SIDA) </a:t>
            </a:r>
            <a:r>
              <a:rPr lang="es-PE" b="1" i="1" u="sng" dirty="0" smtClean="0"/>
              <a:t>- KIT BASICO</a:t>
            </a:r>
          </a:p>
        </p:txBody>
      </p:sp>
    </p:spTree>
    <p:extLst>
      <p:ext uri="{BB962C8B-B14F-4D97-AF65-F5344CB8AC3E}">
        <p14:creationId xmlns:p14="http://schemas.microsoft.com/office/powerpoint/2010/main" val="2204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825</Words>
  <Application>Microsoft Office PowerPoint</Application>
  <PresentationFormat>Presentación en pantalla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PROGRAMA PRESUPUESTAL 0016 TBC-VIH/SIDA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PRESUPUESTAL 0017 ENFERMEDADES METAXENICAS Y ZOONOSIS</vt:lpstr>
      <vt:lpstr>PROGRAMA PRESUPUESTAL 0017 ENFERMEDADES METAXENICAS Y ZOONOSIS</vt:lpstr>
      <vt:lpstr>PROGRAMA PRESUPUESTAL 0017 ENFERMEDADES METAXENICAS Y ZOONOSIS</vt:lpstr>
      <vt:lpstr>Presentación de PowerPoint</vt:lpstr>
      <vt:lpstr>PROGRAMA PRESUPUESTAL 0018 ENFERMEDADES NO TRANSMISIBLES</vt:lpstr>
      <vt:lpstr>PROGRAMA PRESUPUESTAL 0018 ENFERMEDADES NO TRANSMISIBLES</vt:lpstr>
      <vt:lpstr>PROGRAMA PRESUPUESTAL 0018 ENFERMEDADES NO TRANSMISIBLES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BASICO-PP 0016 TBC-VIH/SIDA</dc:title>
  <dc:creator>VANESSA</dc:creator>
  <cp:lastModifiedBy>GUIMO</cp:lastModifiedBy>
  <cp:revision>34</cp:revision>
  <dcterms:created xsi:type="dcterms:W3CDTF">2014-06-18T22:08:42Z</dcterms:created>
  <dcterms:modified xsi:type="dcterms:W3CDTF">2014-06-24T03:45:50Z</dcterms:modified>
</cp:coreProperties>
</file>