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sldIdLst>
    <p:sldId id="256" r:id="rId3"/>
    <p:sldId id="273" r:id="rId4"/>
    <p:sldId id="272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>
      <p:cViewPr varScale="1">
        <p:scale>
          <a:sx n="74" d="100"/>
          <a:sy n="74" d="100"/>
        </p:scale>
        <p:origin x="3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6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6DCC9987-AE10-4685-9B5B-4577F1D5BB4C}" type="datetimeFigureOut">
              <a:rPr lang="es-PE"/>
              <a:pPr/>
              <a:t>22/11/2019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7D8454A-404F-4DF1-8F43-7DDF83BF3B63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5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65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83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 latinLnBrk="0">
              <a:defRPr lang="es-ES"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 latinLnBrk="0">
              <a:spcBef>
                <a:spcPts val="0"/>
              </a:spcBef>
              <a:buNone/>
              <a:defRPr lang="es-ES"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s-E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es-ES" sz="1000"/>
            </a:lvl1pPr>
          </a:lstStyle>
          <a:p>
            <a:fld id="{71BF1CCF-7666-4D44-83CF-B1D9081B196F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es-ES" sz="1100"/>
            </a:lvl1pPr>
          </a:lstStyle>
          <a:p>
            <a:r>
              <a:rPr lang="es-ES"/>
              <a:t>Logotipo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es-ES"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eaLnBrk="1" latinLnBrk="0" hangingPunct="1"/>
            <a:endParaRPr kumimoji="0" lang="es-E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s-ES"/>
              <a:t>Logotipo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es-ES"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 latinLnBrk="0">
              <a:defRPr lang="es-ES" sz="26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 latinLnBrk="0">
              <a:defRPr lang="es-ES" sz="26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 latinLnBrk="0">
              <a:defRPr lang="es-ES"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es-ES" sz="1600" b="0">
                <a:solidFill>
                  <a:schemeClr val="tx1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es-ES" sz="1600" b="0">
                <a:solidFill>
                  <a:schemeClr val="tx1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 latinLnBrk="0">
              <a:defRPr lang="es-ES" sz="2400"/>
            </a:lvl1pPr>
            <a:lvl2pPr algn="l">
              <a:defRPr lang="es-ES" sz="2000"/>
            </a:lvl2pPr>
            <a:lvl3pPr algn="l">
              <a:defRPr lang="es-ES" sz="1800"/>
            </a:lvl3pPr>
            <a:lvl4pPr algn="l">
              <a:defRPr lang="es-ES" sz="1600"/>
            </a:lvl4pPr>
            <a:lvl5pPr algn="l">
              <a:defRPr lang="es-ES"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es-ES"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es-ES" sz="14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 latinLnBrk="0">
              <a:spcBef>
                <a:spcPts val="0"/>
              </a:spcBef>
              <a:defRPr lang="es-ES" sz="3000"/>
            </a:lvl1pPr>
            <a:lvl2pPr>
              <a:defRPr lang="es-ES" sz="26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 latinLnBrk="0">
              <a:buNone/>
              <a:defRPr lang="es-ES"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es-ES"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1400"/>
            </a:lvl1pPr>
            <a:lvl2pPr>
              <a:defRPr lang="es-ES" sz="1200"/>
            </a:lvl2pPr>
            <a:lvl3pPr>
              <a:defRPr lang="es-ES" sz="1000"/>
            </a:lvl3pPr>
            <a:lvl4pPr>
              <a:defRPr lang="es-ES" sz="900"/>
            </a:lvl4pPr>
            <a:lvl5pPr>
              <a:defRPr lang="es-ES"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es-ES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s-PE"/>
              <a:pPr/>
              <a:t>22/11/2019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es-ES"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Logotipo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es-ES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lang="es-ES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17" y="1347815"/>
            <a:ext cx="8062912" cy="1470025"/>
          </a:xfrm>
        </p:spPr>
        <p:txBody>
          <a:bodyPr/>
          <a:lstStyle/>
          <a:p>
            <a:pPr algn="ctr"/>
            <a:r>
              <a:rPr lang="es-ES" dirty="0" smtClean="0"/>
              <a:t>Dirección Regional de Salud Cusco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853668"/>
            <a:ext cx="8062912" cy="216932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50"/>
                </a:solidFill>
              </a:rPr>
              <a:t>Dirección de Medicamentos, Insumos y Drogas</a:t>
            </a:r>
          </a:p>
          <a:p>
            <a:pPr algn="ctr"/>
            <a:r>
              <a:rPr lang="es-ES" dirty="0" smtClean="0">
                <a:solidFill>
                  <a:srgbClr val="7030A0"/>
                </a:solidFill>
              </a:rPr>
              <a:t>21 de noviembre del 2019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9910"/>
            <a:ext cx="8748464" cy="8367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7504" y="3766154"/>
            <a:ext cx="8748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Gestión Administrativa del Suministro de PF, MD y PS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464"/>
          </a:xfrm>
        </p:spPr>
        <p:txBody>
          <a:bodyPr>
            <a:normAutofit fontScale="62500" lnSpcReduction="20000"/>
          </a:bodyPr>
          <a:lstStyle/>
          <a:p>
            <a:r>
              <a:rPr lang="es-PE" dirty="0" smtClean="0"/>
              <a:t>RM N° 116-2019/MINSA “Aprueba la Directiva Administrativa N° 249-2018/MINSA-2018-DIGEMID” </a:t>
            </a:r>
          </a:p>
          <a:p>
            <a:pPr lvl="0"/>
            <a:r>
              <a:rPr lang="es-ES" dirty="0"/>
              <a:t>Decreto Legislativo N° 1439 – Decreto Legislativo del Sistema Nacional de Abastecimiento y su Reglamento aprobado D.S. 217-2019-EF </a:t>
            </a:r>
            <a:endParaRPr lang="es-ES" dirty="0" smtClean="0"/>
          </a:p>
          <a:p>
            <a:pPr lvl="0"/>
            <a:r>
              <a:rPr lang="es-ES_tradnl" dirty="0" smtClean="0"/>
              <a:t>Resolución </a:t>
            </a:r>
            <a:r>
              <a:rPr lang="es-ES_tradnl" dirty="0" err="1"/>
              <a:t>Jefatural</a:t>
            </a:r>
            <a:r>
              <a:rPr lang="es-ES_tradnl" dirty="0"/>
              <a:t> Nº 118-80-INAP/DNA-Normas Generales del Sistema de Abastecimiento, SA. 05 – “Unidad en el ingreso Temporal de Bienes” y SA.07 –“Verificación del Estado y Utilización de Bienes y Servicios”</a:t>
            </a:r>
            <a:endParaRPr lang="es-PE" dirty="0"/>
          </a:p>
          <a:p>
            <a:pPr lvl="0"/>
            <a:r>
              <a:rPr lang="es-ES_tradnl" dirty="0"/>
              <a:t>Resolución </a:t>
            </a:r>
            <a:r>
              <a:rPr lang="es-ES_tradnl" dirty="0" err="1"/>
              <a:t>Jefatural</a:t>
            </a:r>
            <a:r>
              <a:rPr lang="es-ES_tradnl" dirty="0"/>
              <a:t> Nº 335-90-INAP/DNA – Manual de Administración de Almacenes para el Sector Público Nacional.</a:t>
            </a:r>
            <a:endParaRPr lang="es-PE" dirty="0"/>
          </a:p>
          <a:p>
            <a:pPr lvl="0"/>
            <a:r>
              <a:rPr lang="es-ES_tradnl" dirty="0"/>
              <a:t>Resolución Directoral N° 0375-2017-DRSC/OGRH que aprueba la Directiva Administrativa N°01-2017-DIRESA-CUSCO-DMID “Desconcentración de la gestión de suministro de productos farmacéuticos, dispositivos médicos y productos sanitarios del SISMED desde la Dirección Regional de Salud a las Redes Unidades Ejecutoras.</a:t>
            </a:r>
            <a:endParaRPr lang="es-PE" dirty="0"/>
          </a:p>
          <a:p>
            <a:pPr marL="64008" indent="0">
              <a:buNone/>
            </a:pPr>
            <a:endParaRPr lang="es-PE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04106"/>
          </a:xfrm>
        </p:spPr>
        <p:txBody>
          <a:bodyPr/>
          <a:lstStyle/>
          <a:p>
            <a:r>
              <a:rPr lang="es-PE" dirty="0" smtClean="0">
                <a:solidFill>
                  <a:srgbClr val="FF0000"/>
                </a:solidFill>
              </a:rPr>
              <a:t>BASE LEGAL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345" t="10344" r="11939" b="11954"/>
          <a:stretch/>
        </p:blipFill>
        <p:spPr>
          <a:xfrm>
            <a:off x="215516" y="404664"/>
            <a:ext cx="8712968" cy="56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lmacen dibuj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23936" r="10251" b="24308"/>
          <a:stretch/>
        </p:blipFill>
        <p:spPr bwMode="auto">
          <a:xfrm>
            <a:off x="5043348" y="2085232"/>
            <a:ext cx="1819174" cy="11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77852" y="116470"/>
            <a:ext cx="2232217" cy="4063757"/>
            <a:chOff x="3784623" y="65619"/>
            <a:chExt cx="1307306" cy="1307306"/>
          </a:xfrm>
          <a:scene3d>
            <a:camera prst="orthographicFront"/>
            <a:lightRig rig="flat" dir="t"/>
          </a:scene3d>
        </p:grpSpPr>
        <p:sp>
          <p:nvSpPr>
            <p:cNvPr id="12" name="Elipse 11"/>
            <p:cNvSpPr/>
            <p:nvPr/>
          </p:nvSpPr>
          <p:spPr>
            <a:xfrm>
              <a:off x="3784623" y="65619"/>
              <a:ext cx="1307306" cy="130730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PE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INGRESOS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COM. NAC.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COM. REG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COM. INST.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REC. ESTRAT.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TRANSF.</a:t>
              </a:r>
            </a:p>
            <a:p>
              <a:pPr algn="ctr"/>
              <a:r>
                <a:rPr lang="es-PE" b="1" dirty="0" smtClean="0">
                  <a:solidFill>
                    <a:srgbClr val="FF0000"/>
                  </a:solidFill>
                </a:rPr>
                <a:t>DONACION</a:t>
              </a:r>
            </a:p>
          </p:txBody>
        </p:sp>
        <p:sp>
          <p:nvSpPr>
            <p:cNvPr id="13" name="Elipse 4"/>
            <p:cNvSpPr/>
            <p:nvPr/>
          </p:nvSpPr>
          <p:spPr>
            <a:xfrm>
              <a:off x="4090224" y="191451"/>
              <a:ext cx="924404" cy="924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700" kern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354397" y="216693"/>
            <a:ext cx="1190525" cy="1154907"/>
            <a:chOff x="2602637" y="1037825"/>
            <a:chExt cx="1307306" cy="1307306"/>
          </a:xfrm>
          <a:scene3d>
            <a:camera prst="orthographicFront"/>
            <a:lightRig rig="flat" dir="t"/>
          </a:scene3d>
        </p:grpSpPr>
        <p:sp>
          <p:nvSpPr>
            <p:cNvPr id="10" name="Elipse 9"/>
            <p:cNvSpPr/>
            <p:nvPr/>
          </p:nvSpPr>
          <p:spPr>
            <a:xfrm>
              <a:off x="2602637" y="1037825"/>
              <a:ext cx="1307306" cy="130730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797671"/>
                <a:satOff val="-20044"/>
                <a:lumOff val="8040"/>
                <a:alphaOff val="0"/>
              </a:schemeClr>
            </a:fillRef>
            <a:effectRef idx="2">
              <a:schemeClr val="accent3">
                <a:hueOff val="8797671"/>
                <a:satOff val="-20044"/>
                <a:lumOff val="80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6"/>
            <p:cNvSpPr/>
            <p:nvPr/>
          </p:nvSpPr>
          <p:spPr>
            <a:xfrm>
              <a:off x="2794088" y="1229276"/>
              <a:ext cx="924404" cy="924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700" kern="1200" dirty="0" smtClean="0"/>
                <a:t>O/C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700" dirty="0" smtClean="0"/>
                <a:t>RDR</a:t>
              </a:r>
              <a:endParaRPr lang="es-PE" sz="170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415399" y="2570386"/>
            <a:ext cx="1109282" cy="1104230"/>
            <a:chOff x="4260056" y="1472952"/>
            <a:chExt cx="1307306" cy="1307306"/>
          </a:xfrm>
          <a:scene3d>
            <a:camera prst="orthographicFront"/>
            <a:lightRig rig="flat" dir="t"/>
          </a:scene3d>
        </p:grpSpPr>
        <p:sp>
          <p:nvSpPr>
            <p:cNvPr id="8" name="Elipse 7"/>
            <p:cNvSpPr/>
            <p:nvPr/>
          </p:nvSpPr>
          <p:spPr>
            <a:xfrm>
              <a:off x="4260056" y="1472952"/>
              <a:ext cx="1307306" cy="130730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7595342"/>
                <a:satOff val="-40088"/>
                <a:lumOff val="16080"/>
                <a:alphaOff val="0"/>
              </a:schemeClr>
            </a:fillRef>
            <a:effectRef idx="2">
              <a:schemeClr val="accent3">
                <a:hueOff val="17595342"/>
                <a:satOff val="-40088"/>
                <a:lumOff val="160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8"/>
            <p:cNvSpPr/>
            <p:nvPr/>
          </p:nvSpPr>
          <p:spPr>
            <a:xfrm>
              <a:off x="4451507" y="1664403"/>
              <a:ext cx="924404" cy="924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kern="1200" dirty="0" smtClean="0"/>
                <a:t>PECOSA</a:t>
              </a:r>
              <a:endParaRPr lang="es-PE" sz="1400" kern="1200" dirty="0"/>
            </a:p>
          </p:txBody>
        </p:sp>
      </p:grpSp>
      <p:sp>
        <p:nvSpPr>
          <p:cNvPr id="14" name="Elipse 13"/>
          <p:cNvSpPr/>
          <p:nvPr/>
        </p:nvSpPr>
        <p:spPr>
          <a:xfrm>
            <a:off x="4704629" y="879605"/>
            <a:ext cx="2232248" cy="11986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ALMACEN CENTRAL </a:t>
            </a:r>
            <a:endParaRPr lang="es-P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 rot="1328982">
            <a:off x="3539366" y="985626"/>
            <a:ext cx="1013284" cy="2239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 derecha 16"/>
          <p:cNvSpPr/>
          <p:nvPr/>
        </p:nvSpPr>
        <p:spPr>
          <a:xfrm rot="20864637">
            <a:off x="3558428" y="1583260"/>
            <a:ext cx="1013284" cy="2239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Abrir llave 18"/>
          <p:cNvSpPr/>
          <p:nvPr/>
        </p:nvSpPr>
        <p:spPr>
          <a:xfrm>
            <a:off x="7057475" y="402911"/>
            <a:ext cx="119860" cy="31259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redondeado 19"/>
          <p:cNvSpPr/>
          <p:nvPr/>
        </p:nvSpPr>
        <p:spPr>
          <a:xfrm>
            <a:off x="7313499" y="595751"/>
            <a:ext cx="177866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ALMACEN VIRTUAL VENTA</a:t>
            </a:r>
            <a:endParaRPr lang="es-PE" sz="1600" b="1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7292293" y="2570386"/>
            <a:ext cx="17786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/>
              <a:t>ALMACEN VIRTUAL CONSUMO</a:t>
            </a:r>
            <a:endParaRPr lang="es-PE" sz="1400" b="1" dirty="0"/>
          </a:p>
        </p:txBody>
      </p:sp>
      <p:grpSp>
        <p:nvGrpSpPr>
          <p:cNvPr id="22" name="Grupo 21"/>
          <p:cNvGrpSpPr/>
          <p:nvPr/>
        </p:nvGrpSpPr>
        <p:grpSpPr>
          <a:xfrm>
            <a:off x="2407567" y="1413039"/>
            <a:ext cx="1117114" cy="1105681"/>
            <a:chOff x="2602637" y="1037825"/>
            <a:chExt cx="1307306" cy="1307306"/>
          </a:xfrm>
          <a:scene3d>
            <a:camera prst="orthographicFront"/>
            <a:lightRig rig="flat" dir="t"/>
          </a:scene3d>
        </p:grpSpPr>
        <p:sp>
          <p:nvSpPr>
            <p:cNvPr id="23" name="Elipse 22"/>
            <p:cNvSpPr/>
            <p:nvPr/>
          </p:nvSpPr>
          <p:spPr>
            <a:xfrm>
              <a:off x="2602637" y="1037825"/>
              <a:ext cx="1307306" cy="1307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Elipse 6"/>
            <p:cNvSpPr/>
            <p:nvPr/>
          </p:nvSpPr>
          <p:spPr>
            <a:xfrm>
              <a:off x="2794088" y="1229276"/>
              <a:ext cx="924404" cy="924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700" kern="1200" dirty="0" smtClean="0"/>
                <a:t>O/C D&amp;T</a:t>
              </a:r>
              <a:endParaRPr lang="es-PE" sz="1700" kern="1200" dirty="0"/>
            </a:p>
          </p:txBody>
        </p:sp>
      </p:grpSp>
      <p:cxnSp>
        <p:nvCxnSpPr>
          <p:cNvPr id="28" name="Conector recto de flecha 27"/>
          <p:cNvCxnSpPr/>
          <p:nvPr/>
        </p:nvCxnSpPr>
        <p:spPr>
          <a:xfrm flipV="1">
            <a:off x="4557477" y="1097596"/>
            <a:ext cx="2619858" cy="14622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echa derecha 29"/>
          <p:cNvSpPr/>
          <p:nvPr/>
        </p:nvSpPr>
        <p:spPr>
          <a:xfrm rot="19407952">
            <a:off x="3306255" y="2289001"/>
            <a:ext cx="1454676" cy="23102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6012160" y="1869380"/>
            <a:ext cx="1280133" cy="701006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6084168" y="1726313"/>
            <a:ext cx="1208125" cy="844073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4572000" y="1524000"/>
            <a:ext cx="1512168" cy="202313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4638315" y="1878713"/>
            <a:ext cx="1355991" cy="87166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"/>
          <p:cNvSpPr/>
          <p:nvPr/>
        </p:nvSpPr>
        <p:spPr>
          <a:xfrm>
            <a:off x="256922" y="4293096"/>
            <a:ext cx="1578774" cy="936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700" b="1" dirty="0" smtClean="0">
                <a:solidFill>
                  <a:srgbClr val="C00000"/>
                </a:solidFill>
              </a:rPr>
              <a:t>ORGANO ENCARGADO</a:t>
            </a:r>
            <a:endParaRPr lang="es-PE" sz="1700" b="1" kern="1200" dirty="0">
              <a:solidFill>
                <a:srgbClr val="C000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354397" y="4221088"/>
            <a:ext cx="1353507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LOGISTICA</a:t>
            </a:r>
            <a:endParaRPr lang="es-PE" sz="1600" b="1" dirty="0"/>
          </a:p>
        </p:txBody>
      </p:sp>
      <p:sp>
        <p:nvSpPr>
          <p:cNvPr id="46" name="Rectángulo 45"/>
          <p:cNvSpPr/>
          <p:nvPr/>
        </p:nvSpPr>
        <p:spPr>
          <a:xfrm>
            <a:off x="5025620" y="4169490"/>
            <a:ext cx="1913476" cy="1008112"/>
          </a:xfrm>
          <a:prstGeom prst="rect">
            <a:avLst/>
          </a:prstGeom>
          <a:gradFill>
            <a:gsLst>
              <a:gs pos="0">
                <a:schemeClr val="dk2">
                  <a:shade val="48000"/>
                  <a:satMod val="230000"/>
                </a:schemeClr>
              </a:gs>
              <a:gs pos="1000">
                <a:schemeClr val="dk2">
                  <a:shade val="92000"/>
                  <a:satMod val="230000"/>
                </a:schemeClr>
              </a:gs>
              <a:gs pos="100000">
                <a:schemeClr val="dk2">
                  <a:tint val="85000"/>
                  <a:satMod val="400000"/>
                </a:schemeClr>
              </a:gs>
            </a:gsLst>
          </a:gradFill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/>
              <a:t>UNIDAD DE ALMACENAMIENTO</a:t>
            </a:r>
            <a:endParaRPr lang="es-PE" sz="1400" b="1" dirty="0"/>
          </a:p>
        </p:txBody>
      </p:sp>
      <p:pic>
        <p:nvPicPr>
          <p:cNvPr id="47" name="Picture 2" descr="Resultado de imagen para pedido provisional de almac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55654" r="61359" b="33146"/>
          <a:stretch/>
        </p:blipFill>
        <p:spPr bwMode="auto">
          <a:xfrm>
            <a:off x="4171165" y="2394639"/>
            <a:ext cx="538866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ALMACEN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20023" r="8722" b="25288"/>
          <a:stretch/>
        </p:blipFill>
        <p:spPr bwMode="auto">
          <a:xfrm>
            <a:off x="6630472" y="1688610"/>
            <a:ext cx="2381520" cy="16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23528" y="1750705"/>
            <a:ext cx="1661169" cy="33843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redondeado 8"/>
          <p:cNvSpPr/>
          <p:nvPr/>
        </p:nvSpPr>
        <p:spPr>
          <a:xfrm>
            <a:off x="506040" y="3525166"/>
            <a:ext cx="1296144" cy="13536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ALMACEN CENTRAL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Resultado de imagen para pedido provisional de almac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1" t="41441" r="33639" b="45119"/>
          <a:stretch/>
        </p:blipFill>
        <p:spPr bwMode="auto">
          <a:xfrm>
            <a:off x="2555701" y="3010845"/>
            <a:ext cx="15121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pedido provisional de almac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4350" r="6017" b="84450"/>
          <a:stretch/>
        </p:blipFill>
        <p:spPr bwMode="auto">
          <a:xfrm>
            <a:off x="899592" y="257644"/>
            <a:ext cx="727280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2118743" y="2588048"/>
            <a:ext cx="2165225" cy="1744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4" y="1669458"/>
            <a:ext cx="2212458" cy="16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5034384" y="3527472"/>
            <a:ext cx="1656184" cy="77756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SISMED V.3.1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6372200" y="3468811"/>
            <a:ext cx="2771800" cy="89488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</a:rPr>
              <a:t>Almacén de Medicamentos</a:t>
            </a:r>
            <a:endParaRPr lang="es-P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50404" y="2575755"/>
            <a:ext cx="23570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SISMED</a:t>
            </a:r>
            <a:endParaRPr lang="es-E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2" descr="Resultado de imagen para almacen dibuj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23936" r="10251" b="24308"/>
          <a:stretch/>
        </p:blipFill>
        <p:spPr bwMode="auto">
          <a:xfrm>
            <a:off x="323528" y="2060470"/>
            <a:ext cx="1619640" cy="10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555701" y="5373216"/>
            <a:ext cx="1913476" cy="1008112"/>
          </a:xfrm>
          <a:prstGeom prst="rect">
            <a:avLst/>
          </a:prstGeom>
          <a:gradFill>
            <a:gsLst>
              <a:gs pos="0">
                <a:schemeClr val="dk2">
                  <a:shade val="48000"/>
                  <a:satMod val="230000"/>
                </a:schemeClr>
              </a:gs>
              <a:gs pos="1000">
                <a:schemeClr val="dk2">
                  <a:shade val="92000"/>
                  <a:satMod val="230000"/>
                </a:schemeClr>
              </a:gs>
              <a:gs pos="100000">
                <a:schemeClr val="dk2">
                  <a:tint val="85000"/>
                  <a:satMod val="400000"/>
                </a:schemeClr>
              </a:gs>
            </a:gsLst>
          </a:gradFill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/>
              <a:t>UNIDAD DE ALMACENAMIENTO</a:t>
            </a:r>
            <a:endParaRPr lang="es-PE" sz="1400" b="1" dirty="0"/>
          </a:p>
        </p:txBody>
      </p:sp>
      <p:sp>
        <p:nvSpPr>
          <p:cNvPr id="15" name="Rectángulo 14"/>
          <p:cNvSpPr/>
          <p:nvPr/>
        </p:nvSpPr>
        <p:spPr>
          <a:xfrm>
            <a:off x="5907756" y="5301208"/>
            <a:ext cx="191347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/>
              <a:t>SISMED/</a:t>
            </a:r>
          </a:p>
          <a:p>
            <a:pPr algn="ctr"/>
            <a:r>
              <a:rPr lang="es-PE" sz="1400" b="1" dirty="0" smtClean="0"/>
              <a:t>FARMACIA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7376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 derecha 9"/>
          <p:cNvSpPr/>
          <p:nvPr/>
        </p:nvSpPr>
        <p:spPr>
          <a:xfrm>
            <a:off x="2789884" y="757602"/>
            <a:ext cx="3312368" cy="28043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74" name="Picture 2" descr="Resultado de imagen para FARMACIA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 rot="5400000">
            <a:off x="240202" y="3485564"/>
            <a:ext cx="1981189" cy="20168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7138" r="5278" b="6966"/>
          <a:stretch/>
        </p:blipFill>
        <p:spPr bwMode="auto">
          <a:xfrm>
            <a:off x="358720" y="4856615"/>
            <a:ext cx="13681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RED DE SALU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4" b="26026"/>
          <a:stretch/>
        </p:blipFill>
        <p:spPr bwMode="auto">
          <a:xfrm>
            <a:off x="1733657" y="4761148"/>
            <a:ext cx="132577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ALMACEN DIBUJ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7199" r="5377" b="16743"/>
          <a:stretch/>
        </p:blipFill>
        <p:spPr bwMode="auto">
          <a:xfrm>
            <a:off x="1726872" y="5193196"/>
            <a:ext cx="14441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621200" y="3039156"/>
            <a:ext cx="620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931335" y="995744"/>
            <a:ext cx="6206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5170" y="211568"/>
            <a:ext cx="2622654" cy="2209321"/>
            <a:chOff x="365170" y="211568"/>
            <a:chExt cx="2622654" cy="2209321"/>
          </a:xfrm>
        </p:grpSpPr>
        <p:sp>
          <p:nvSpPr>
            <p:cNvPr id="6" name="Cheurón 5"/>
            <p:cNvSpPr/>
            <p:nvPr/>
          </p:nvSpPr>
          <p:spPr>
            <a:xfrm>
              <a:off x="365170" y="1703370"/>
              <a:ext cx="2622654" cy="71751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</a:rPr>
                <a:t>Almacén de Medicamentos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457845" y="211568"/>
              <a:ext cx="2088232" cy="1431166"/>
              <a:chOff x="2987824" y="1623507"/>
              <a:chExt cx="2777003" cy="1652483"/>
            </a:xfrm>
          </p:grpSpPr>
          <p:pic>
            <p:nvPicPr>
              <p:cNvPr id="21" name="Picture 6" descr="Resultado de imagen para ALMACEN DIBUJO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58" t="20023" r="8722" b="25288"/>
              <a:stretch/>
            </p:blipFill>
            <p:spPr bwMode="auto">
              <a:xfrm>
                <a:off x="2987824" y="1623507"/>
                <a:ext cx="2381520" cy="1652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ángulo 21"/>
              <p:cNvSpPr/>
              <p:nvPr/>
            </p:nvSpPr>
            <p:spPr>
              <a:xfrm>
                <a:off x="3407756" y="2510652"/>
                <a:ext cx="23570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400" b="0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SISMED</a:t>
                </a:r>
                <a:endParaRPr lang="es-E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24" name="Picture 2" descr="Resultado de imagen para almacen dibuj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23936" r="10251" b="24308"/>
          <a:stretch/>
        </p:blipFill>
        <p:spPr bwMode="auto">
          <a:xfrm>
            <a:off x="3527394" y="2595811"/>
            <a:ext cx="2177972" cy="14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323364" y="2715991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Informa </a:t>
            </a:r>
          </a:p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venta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ombo 2"/>
          <p:cNvSpPr/>
          <p:nvPr/>
        </p:nvSpPr>
        <p:spPr>
          <a:xfrm>
            <a:off x="6811408" y="3333625"/>
            <a:ext cx="2275082" cy="1427523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PECOSA DE CONSUMO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5691888" y="3884330"/>
            <a:ext cx="1185474" cy="2903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3377498" y="-21742"/>
            <a:ext cx="1728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DIRESA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3985007" y="2106019"/>
            <a:ext cx="1296144" cy="4977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ALMACEN CENTRAL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 rot="8844186">
            <a:off x="5583128" y="2657369"/>
            <a:ext cx="1185474" cy="2903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lecha derecha 25"/>
          <p:cNvSpPr/>
          <p:nvPr/>
        </p:nvSpPr>
        <p:spPr>
          <a:xfrm>
            <a:off x="1283753" y="2997137"/>
            <a:ext cx="2243641" cy="1908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ombo 26"/>
          <p:cNvSpPr/>
          <p:nvPr/>
        </p:nvSpPr>
        <p:spPr>
          <a:xfrm>
            <a:off x="3222030" y="4814837"/>
            <a:ext cx="2862138" cy="1697962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PECOSA DE TRANSFERENIA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28" name="Flecha derecha 27"/>
          <p:cNvSpPr/>
          <p:nvPr/>
        </p:nvSpPr>
        <p:spPr>
          <a:xfrm rot="5400000">
            <a:off x="4239221" y="4337844"/>
            <a:ext cx="858190" cy="1926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8028384" y="4814837"/>
            <a:ext cx="26864" cy="848981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>
            <a:off x="6072813" y="5663818"/>
            <a:ext cx="1955571" cy="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7071646" y="5717507"/>
            <a:ext cx="1913476" cy="1008112"/>
          </a:xfrm>
          <a:prstGeom prst="rect">
            <a:avLst/>
          </a:prstGeom>
          <a:gradFill>
            <a:gsLst>
              <a:gs pos="0">
                <a:schemeClr val="dk2">
                  <a:shade val="48000"/>
                  <a:satMod val="230000"/>
                </a:schemeClr>
              </a:gs>
              <a:gs pos="1000">
                <a:schemeClr val="dk2">
                  <a:shade val="92000"/>
                  <a:satMod val="230000"/>
                </a:schemeClr>
              </a:gs>
              <a:gs pos="100000">
                <a:schemeClr val="dk2">
                  <a:tint val="85000"/>
                  <a:satMod val="400000"/>
                </a:schemeClr>
              </a:gs>
            </a:gsLst>
          </a:gradFill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/>
              <a:t>UNIDAD DE ALMACENAMIENTO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35169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urón 5"/>
          <p:cNvSpPr/>
          <p:nvPr/>
        </p:nvSpPr>
        <p:spPr>
          <a:xfrm>
            <a:off x="365170" y="1703370"/>
            <a:ext cx="2622654" cy="7175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accent5">
                    <a:lumMod val="75000"/>
                  </a:schemeClr>
                </a:solidFill>
              </a:rPr>
              <a:t>Almacén de Medicamentos</a:t>
            </a:r>
            <a:endParaRPr lang="es-P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803854" y="821460"/>
            <a:ext cx="3312368" cy="28043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74" name="Picture 2" descr="Resultado de imagen para FARMACIA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2951416" y="914599"/>
            <a:ext cx="2771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GR/NOTA DE SALIDA </a:t>
            </a:r>
            <a:endParaRPr lang="es-ES" sz="2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1652" y="199016"/>
            <a:ext cx="2088232" cy="1431166"/>
            <a:chOff x="2987824" y="1623507"/>
            <a:chExt cx="2777003" cy="1652483"/>
          </a:xfrm>
        </p:grpSpPr>
        <p:pic>
          <p:nvPicPr>
            <p:cNvPr id="21" name="Picture 6" descr="Resultado de imagen para ALMACEN DIBUJ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8" t="20023" r="8722" b="25288"/>
            <a:stretch/>
          </p:blipFill>
          <p:spPr bwMode="auto">
            <a:xfrm>
              <a:off x="2987824" y="1623507"/>
              <a:ext cx="2381520" cy="165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3407756" y="2510652"/>
              <a:ext cx="235707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4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SISMED</a:t>
              </a:r>
              <a:endParaRPr lang="es-E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Flecha abajo 16"/>
          <p:cNvSpPr/>
          <p:nvPr/>
        </p:nvSpPr>
        <p:spPr>
          <a:xfrm>
            <a:off x="7380312" y="2420889"/>
            <a:ext cx="144016" cy="122413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7366247" y="2535937"/>
            <a:ext cx="12522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Informa </a:t>
            </a:r>
          </a:p>
          <a:p>
            <a:pPr algn="ctr"/>
            <a:r>
              <a:rPr lang="es-E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Consumo</a:t>
            </a:r>
            <a:endParaRPr lang="es-E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ombo 2"/>
          <p:cNvSpPr/>
          <p:nvPr/>
        </p:nvSpPr>
        <p:spPr>
          <a:xfrm>
            <a:off x="289530" y="5271522"/>
            <a:ext cx="2275082" cy="1427523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PECOSA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 rot="5400000">
            <a:off x="6866062" y="4906631"/>
            <a:ext cx="1185474" cy="2903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redondeado 26"/>
          <p:cNvSpPr/>
          <p:nvPr/>
        </p:nvSpPr>
        <p:spPr>
          <a:xfrm>
            <a:off x="5839322" y="3827625"/>
            <a:ext cx="576064" cy="490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SIS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5159024" y="3815666"/>
            <a:ext cx="576064" cy="4909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</a:rPr>
              <a:t>V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6522630" y="3827677"/>
            <a:ext cx="576064" cy="4909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ES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7170768" y="3827677"/>
            <a:ext cx="576064" cy="4909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>
                <a:solidFill>
                  <a:schemeClr val="tx1"/>
                </a:solidFill>
              </a:rPr>
              <a:t>EXO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7815137" y="3824719"/>
            <a:ext cx="576064" cy="4462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DN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8467044" y="3827677"/>
            <a:ext cx="576064" cy="4909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</a:rPr>
              <a:t>SOAT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592831" y="-21742"/>
            <a:ext cx="3297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RED/HOSPITAL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84807" y="5725381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ICI - RED</a:t>
            </a:r>
            <a:endParaRPr lang="es-E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echa izquierda 4"/>
          <p:cNvSpPr/>
          <p:nvPr/>
        </p:nvSpPr>
        <p:spPr>
          <a:xfrm>
            <a:off x="5773686" y="5909755"/>
            <a:ext cx="811122" cy="18354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6" name="Picture 2" descr="Resultado de imagen para almacen dibu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23936" r="10251" b="24308"/>
          <a:stretch/>
        </p:blipFill>
        <p:spPr bwMode="auto">
          <a:xfrm>
            <a:off x="3557116" y="5271522"/>
            <a:ext cx="2177972" cy="14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redondeado 36"/>
          <p:cNvSpPr/>
          <p:nvPr/>
        </p:nvSpPr>
        <p:spPr>
          <a:xfrm>
            <a:off x="4014729" y="4781730"/>
            <a:ext cx="1296144" cy="4977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ALMACEN CENTRAL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38" name="Flecha izquierda 37"/>
          <p:cNvSpPr/>
          <p:nvPr/>
        </p:nvSpPr>
        <p:spPr>
          <a:xfrm>
            <a:off x="2582263" y="5909754"/>
            <a:ext cx="811122" cy="183541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8" name="Grupo 7"/>
          <p:cNvGrpSpPr/>
          <p:nvPr/>
        </p:nvGrpSpPr>
        <p:grpSpPr>
          <a:xfrm>
            <a:off x="527876" y="3433319"/>
            <a:ext cx="1792960" cy="1024542"/>
            <a:chOff x="102682" y="3244968"/>
            <a:chExt cx="1792960" cy="1024542"/>
          </a:xfrm>
        </p:grpSpPr>
        <p:pic>
          <p:nvPicPr>
            <p:cNvPr id="39" name="Picture 4" descr="Imagen relacionad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t="7138" r="5278" b="6966"/>
            <a:stretch/>
          </p:blipFill>
          <p:spPr bwMode="auto">
            <a:xfrm>
              <a:off x="102682" y="3299301"/>
              <a:ext cx="872251" cy="94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Resultado de imagen para RED DE SALUD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4" b="26026"/>
            <a:stretch/>
          </p:blipFill>
          <p:spPr bwMode="auto">
            <a:xfrm>
              <a:off x="979259" y="3244968"/>
              <a:ext cx="845236" cy="245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Resultado de imagen para ALMACEN DIBUJ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4" t="7199" r="5377" b="16743"/>
            <a:stretch/>
          </p:blipFill>
          <p:spPr bwMode="auto">
            <a:xfrm>
              <a:off x="974933" y="3490858"/>
              <a:ext cx="920709" cy="77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mbo 41"/>
          <p:cNvSpPr/>
          <p:nvPr/>
        </p:nvSpPr>
        <p:spPr>
          <a:xfrm>
            <a:off x="1589638" y="2612446"/>
            <a:ext cx="2910354" cy="966356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PECOSA DE TRANSFERENCIA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1292883" y="2420889"/>
            <a:ext cx="234905" cy="96494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29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Logotipo</a:t>
            </a:r>
            <a:endParaRPr lang="es-ES"/>
          </a:p>
        </p:txBody>
      </p:sp>
      <p:pic>
        <p:nvPicPr>
          <p:cNvPr id="6" name="Picture 2" descr="Resultado de imagen para almacen dibuj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23936" r="10251" b="24308"/>
          <a:stretch/>
        </p:blipFill>
        <p:spPr bwMode="auto">
          <a:xfrm>
            <a:off x="477693" y="2852936"/>
            <a:ext cx="2177972" cy="14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987763" y="2358439"/>
            <a:ext cx="1296144" cy="4977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</a:rPr>
              <a:t>ALMACEN CENTRAL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00477" y="969306"/>
            <a:ext cx="14645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STOCK </a:t>
            </a:r>
          </a:p>
          <a:p>
            <a:pPr algn="ctr"/>
            <a:r>
              <a:rPr lang="es-E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VIRTUAL </a:t>
            </a:r>
          </a:p>
          <a:p>
            <a:pPr algn="ctr"/>
            <a:r>
              <a:rPr lang="es-E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SIGA</a:t>
            </a:r>
            <a:endParaRPr lang="es-E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87824" y="3212976"/>
            <a:ext cx="504056" cy="1016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0000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932040" y="448792"/>
            <a:ext cx="2622654" cy="2209321"/>
            <a:chOff x="365170" y="211568"/>
            <a:chExt cx="2622654" cy="2209321"/>
          </a:xfrm>
        </p:grpSpPr>
        <p:sp>
          <p:nvSpPr>
            <p:cNvPr id="12" name="Cheurón 11"/>
            <p:cNvSpPr/>
            <p:nvPr/>
          </p:nvSpPr>
          <p:spPr>
            <a:xfrm>
              <a:off x="365170" y="1703370"/>
              <a:ext cx="2622654" cy="71751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b="1" dirty="0" smtClean="0">
                  <a:solidFill>
                    <a:schemeClr val="accent5">
                      <a:lumMod val="75000"/>
                    </a:schemeClr>
                  </a:solidFill>
                </a:rPr>
                <a:t>Almacén de Medicamentos</a:t>
              </a:r>
              <a:endParaRPr lang="es-PE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457845" y="211568"/>
              <a:ext cx="2088232" cy="1431166"/>
              <a:chOff x="2987824" y="1623507"/>
              <a:chExt cx="2777003" cy="1652483"/>
            </a:xfrm>
          </p:grpSpPr>
          <p:pic>
            <p:nvPicPr>
              <p:cNvPr id="14" name="Picture 6" descr="Resultado de imagen para ALMACEN DIBUJO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58" t="20023" r="8722" b="25288"/>
              <a:stretch/>
            </p:blipFill>
            <p:spPr bwMode="auto">
              <a:xfrm>
                <a:off x="2987824" y="1623507"/>
                <a:ext cx="2381520" cy="1652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ángulo 14"/>
              <p:cNvSpPr/>
              <p:nvPr/>
            </p:nvSpPr>
            <p:spPr>
              <a:xfrm>
                <a:off x="3407756" y="2510652"/>
                <a:ext cx="23570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400" b="0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SISMED</a:t>
                </a:r>
                <a:endParaRPr lang="es-E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16" name="Flecha cuádruple 15"/>
          <p:cNvSpPr/>
          <p:nvPr/>
        </p:nvSpPr>
        <p:spPr>
          <a:xfrm>
            <a:off x="5652120" y="2852936"/>
            <a:ext cx="792088" cy="93610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0000"/>
              </a:solidFill>
            </a:endParaRPr>
          </a:p>
        </p:txBody>
      </p:sp>
      <p:pic>
        <p:nvPicPr>
          <p:cNvPr id="17" name="Picture 2" descr="Resultado de imagen para FARMACIA dibu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47" y="386104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4435384" y="64990"/>
            <a:ext cx="32255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STOCK FISICO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54092" y="3802296"/>
            <a:ext cx="3225563" cy="64633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STOCK FISICO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987824" y="3509572"/>
            <a:ext cx="504056" cy="1016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DB1127-9472-4126-A5D2-7DBC9DC373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propuesta de ventas</Template>
  <TotalTime>0</TotalTime>
  <Words>268</Words>
  <Application>Microsoft Office PowerPoint</Application>
  <PresentationFormat>Presentación en pantalla (4:3)</PresentationFormat>
  <Paragraphs>73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Century Gothic</vt:lpstr>
      <vt:lpstr>Verdana</vt:lpstr>
      <vt:lpstr>Wingdings 2</vt:lpstr>
      <vt:lpstr>Brío</vt:lpstr>
      <vt:lpstr>Dirección Regional de Salud Cusco</vt:lpstr>
      <vt:lpstr>BASE LEGAL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2019-11-21T20:52:31Z</dcterms:created>
  <dcterms:modified xsi:type="dcterms:W3CDTF">2019-11-22T10:05:46Z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