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9" r:id="rId3"/>
    <p:sldId id="302" r:id="rId4"/>
    <p:sldId id="303" r:id="rId5"/>
    <p:sldId id="264" r:id="rId6"/>
    <p:sldId id="296" r:id="rId7"/>
    <p:sldId id="266" r:id="rId8"/>
    <p:sldId id="305" r:id="rId9"/>
    <p:sldId id="267" r:id="rId10"/>
    <p:sldId id="271" r:id="rId11"/>
    <p:sldId id="272" r:id="rId12"/>
    <p:sldId id="306" r:id="rId13"/>
    <p:sldId id="311" r:id="rId14"/>
    <p:sldId id="275" r:id="rId15"/>
    <p:sldId id="276" r:id="rId16"/>
    <p:sldId id="278" r:id="rId17"/>
    <p:sldId id="279" r:id="rId18"/>
    <p:sldId id="307" r:id="rId19"/>
    <p:sldId id="309" r:id="rId20"/>
    <p:sldId id="308" r:id="rId21"/>
    <p:sldId id="284" r:id="rId22"/>
    <p:sldId id="310" r:id="rId23"/>
    <p:sldId id="291" r:id="rId24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7" autoAdjust="0"/>
    <p:restoredTop sz="94660"/>
  </p:normalViewPr>
  <p:slideViewPr>
    <p:cSldViewPr>
      <p:cViewPr>
        <p:scale>
          <a:sx n="66" d="100"/>
          <a:sy n="66" d="100"/>
        </p:scale>
        <p:origin x="-139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C8F9F-37A2-4653-97B0-14B9DF369B98}" type="datetimeFigureOut">
              <a:rPr lang="es-ES" smtClean="0"/>
              <a:pPr/>
              <a:t>15/04/2012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59422-D8CD-4345-9358-D749A30AC64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9422-D8CD-4345-9358-D749A30AC64C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PE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PE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8788221-0D62-42F7-AAED-1850507A8DD9}" type="datetimeFigureOut">
              <a:rPr lang="es-PE" smtClean="0"/>
              <a:pPr/>
              <a:t>15/04/2012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332D77-E231-44B6-8047-8D79A3791DF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3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2636912"/>
            <a:ext cx="7772400" cy="2664296"/>
          </a:xfrm>
        </p:spPr>
        <p:txBody>
          <a:bodyPr>
            <a:normAutofit fontScale="90000"/>
          </a:bodyPr>
          <a:lstStyle/>
          <a:p>
            <a:pPr algn="ctr"/>
            <a:r>
              <a:rPr lang="es-PE" sz="2700" dirty="0" smtClean="0">
                <a:solidFill>
                  <a:schemeClr val="tx1"/>
                </a:solidFill>
              </a:rPr>
              <a:t>Dirección de Medicamentos, Insumos y drogas</a:t>
            </a:r>
            <a:br>
              <a:rPr lang="es-PE" sz="2700" dirty="0" smtClean="0">
                <a:solidFill>
                  <a:schemeClr val="tx1"/>
                </a:solidFill>
              </a:rPr>
            </a:br>
            <a:r>
              <a:rPr lang="es-PE" sz="2700" dirty="0" smtClean="0">
                <a:solidFill>
                  <a:schemeClr val="tx1"/>
                </a:solidFill>
              </a:rPr>
              <a:t>área de fiscalización, control y vigilancia sanitaria</a:t>
            </a:r>
            <a:r>
              <a:rPr lang="es-PE" sz="3300" dirty="0" smtClean="0">
                <a:solidFill>
                  <a:schemeClr val="tx1"/>
                </a:solidFill>
              </a:rPr>
              <a:t/>
            </a:r>
            <a:br>
              <a:rPr lang="es-PE" sz="3300" dirty="0" smtClean="0">
                <a:solidFill>
                  <a:schemeClr val="tx1"/>
                </a:solidFill>
              </a:rPr>
            </a:br>
            <a:r>
              <a:rPr lang="es-PE" sz="3300" dirty="0" smtClean="0">
                <a:solidFill>
                  <a:schemeClr val="tx1"/>
                </a:solidFill>
              </a:rPr>
              <a:t/>
            </a:r>
            <a:br>
              <a:rPr lang="es-PE" sz="3300" dirty="0" smtClean="0">
                <a:solidFill>
                  <a:schemeClr val="tx1"/>
                </a:solidFill>
              </a:rPr>
            </a:br>
            <a:r>
              <a:rPr lang="es-PE" sz="3100" dirty="0" smtClean="0">
                <a:solidFill>
                  <a:schemeClr val="tx1"/>
                </a:solidFill>
              </a:rPr>
              <a:t/>
            </a:r>
            <a:br>
              <a:rPr lang="es-PE" sz="3100" dirty="0" smtClean="0">
                <a:solidFill>
                  <a:schemeClr val="tx1"/>
                </a:solidFill>
              </a:rPr>
            </a:br>
            <a:r>
              <a:rPr lang="es-ES" sz="3100" dirty="0" smtClean="0">
                <a:solidFill>
                  <a:schemeClr val="accent3">
                    <a:lumMod val="75000"/>
                  </a:schemeClr>
                </a:solidFill>
              </a:rPr>
              <a:t>PROCEDIMIENTO PARA EL MANEJO DE PRODUCTOS PSICOTROPICOS Y ESTUPEFACIENTES SUJETOS A BALANCE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PE" dirty="0" smtClean="0">
                <a:solidFill>
                  <a:schemeClr val="tx1"/>
                </a:solidFill>
              </a:rPr>
              <a:t/>
            </a:r>
            <a:br>
              <a:rPr lang="es-PE" dirty="0" smtClean="0">
                <a:solidFill>
                  <a:schemeClr val="tx1"/>
                </a:solidFill>
              </a:rPr>
            </a:b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339752" y="5445224"/>
            <a:ext cx="6400800" cy="1008112"/>
          </a:xfrm>
        </p:spPr>
        <p:txBody>
          <a:bodyPr>
            <a:normAutofit/>
          </a:bodyPr>
          <a:lstStyle/>
          <a:p>
            <a:pPr algn="r"/>
            <a:r>
              <a:rPr lang="es-PE" sz="2200" i="1" dirty="0" smtClean="0">
                <a:solidFill>
                  <a:schemeClr val="tx1"/>
                </a:solidFill>
              </a:rPr>
              <a:t>Q.F.  Karina Castilla Sotomayor.</a:t>
            </a:r>
            <a:endParaRPr lang="es-PE" sz="22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600" b="1" dirty="0" smtClean="0">
                <a:solidFill>
                  <a:schemeClr val="tx1"/>
                </a:solidFill>
              </a:rPr>
              <a:t>Procedimiento en </a:t>
            </a:r>
            <a:r>
              <a:rPr lang="es-PE" sz="3600" b="1" dirty="0" err="1" smtClean="0">
                <a:solidFill>
                  <a:schemeClr val="tx1"/>
                </a:solidFill>
              </a:rPr>
              <a:t>eess</a:t>
            </a:r>
            <a:r>
              <a:rPr lang="es-PE" sz="3600" b="1" dirty="0" smtClean="0">
                <a:solidFill>
                  <a:schemeClr val="tx1"/>
                </a:solidFill>
              </a:rPr>
              <a:t/>
            </a:r>
            <a:br>
              <a:rPr lang="es-PE" sz="36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100" b="1" dirty="0" smtClean="0">
                <a:solidFill>
                  <a:schemeClr val="tx1"/>
                </a:solidFill>
              </a:rPr>
              <a:t>DE LA  DISPENSACION </a:t>
            </a:r>
            <a:endParaRPr lang="es-PE" sz="3100" b="1" dirty="0">
              <a:solidFill>
                <a:schemeClr val="tx1"/>
              </a:solidFill>
            </a:endParaRPr>
          </a:p>
        </p:txBody>
      </p:sp>
      <p:sp>
        <p:nvSpPr>
          <p:cNvPr id="4" name="3 Subtítulo"/>
          <p:cNvSpPr>
            <a:spLocks noGrp="1"/>
          </p:cNvSpPr>
          <p:nvPr>
            <p:ph type="subTitle" idx="4294967295"/>
          </p:nvPr>
        </p:nvSpPr>
        <p:spPr>
          <a:xfrm>
            <a:off x="323528" y="1772816"/>
            <a:ext cx="8424935" cy="4752528"/>
          </a:xfrm>
        </p:spPr>
        <p:txBody>
          <a:bodyPr>
            <a:normAutofit/>
          </a:bodyPr>
          <a:lstStyle/>
          <a:p>
            <a:pPr lvl="0"/>
            <a:r>
              <a:rPr lang="es-ES_tradnl" dirty="0" smtClean="0"/>
              <a:t>El QF o Responsable de servicio de farmacia </a:t>
            </a:r>
            <a:r>
              <a:rPr lang="es-ES_tradnl" dirty="0" err="1" smtClean="0"/>
              <a:t>recepciona</a:t>
            </a:r>
            <a:r>
              <a:rPr lang="es-ES_tradnl" dirty="0" smtClean="0"/>
              <a:t> la receta especial y verifica que se encuentre los dos folios ( original y copia)  y verifica los datos consignados, en ítem anterior.</a:t>
            </a:r>
          </a:p>
          <a:p>
            <a:pPr lvl="0">
              <a:buNone/>
            </a:pPr>
            <a:endParaRPr lang="es-PE" dirty="0" smtClean="0"/>
          </a:p>
          <a:p>
            <a:pPr lvl="0"/>
            <a:r>
              <a:rPr lang="es-PE" dirty="0" smtClean="0"/>
              <a:t>Si esta conforme, procede a la entrega de los productos farmacéuticos, solicita la copia del DNI del paciente,</a:t>
            </a:r>
            <a:r>
              <a:rPr lang="es-ES_tradnl" dirty="0" smtClean="0"/>
              <a:t>en el reverso de la receta: se llena los siguientes datos:</a:t>
            </a:r>
            <a:endParaRPr lang="es-PE" dirty="0" smtClean="0"/>
          </a:p>
          <a:p>
            <a:endParaRPr lang="es-PE" dirty="0" smtClean="0"/>
          </a:p>
          <a:p>
            <a:pPr algn="just"/>
            <a:endParaRPr lang="es-PE" b="0" dirty="0">
              <a:solidFill>
                <a:schemeClr val="tx1"/>
              </a:solidFill>
            </a:endParaRPr>
          </a:p>
        </p:txBody>
      </p:sp>
      <p:pic>
        <p:nvPicPr>
          <p:cNvPr id="6" name="il_fi" descr="http://www.dfarmacia.com/ficheros/images/4/4v26n02/grande/4v26n02-13099403fig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5301208"/>
            <a:ext cx="2699792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PE" sz="3200" b="1" dirty="0" smtClean="0">
                <a:solidFill>
                  <a:schemeClr val="tx1"/>
                </a:solidFill>
              </a:rPr>
              <a:t>Procedimiento en </a:t>
            </a:r>
            <a:r>
              <a:rPr lang="es-PE" sz="3200" b="1" dirty="0" err="1" smtClean="0">
                <a:solidFill>
                  <a:schemeClr val="tx1"/>
                </a:solidFill>
              </a:rPr>
              <a:t>eess</a:t>
            </a: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2800" b="1" dirty="0" smtClean="0">
                <a:solidFill>
                  <a:schemeClr val="tx1"/>
                </a:solidFill>
              </a:rPr>
              <a:t/>
            </a:r>
            <a:br>
              <a:rPr lang="es-PE" sz="2800" b="1" dirty="0" smtClean="0">
                <a:solidFill>
                  <a:schemeClr val="tx1"/>
                </a:solidFill>
              </a:rPr>
            </a:br>
            <a:r>
              <a:rPr lang="es-PE" sz="2000" b="1" dirty="0" smtClean="0">
                <a:solidFill>
                  <a:schemeClr val="tx1"/>
                </a:solidFill>
              </a:rPr>
              <a:t>DE LA  DISPENSACION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>
          <a:xfrm>
            <a:off x="500063" y="1571625"/>
            <a:ext cx="8229600" cy="10779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"/>
              <a:tabLst/>
              <a:defRPr/>
            </a:pPr>
            <a:r>
              <a:rPr kumimoji="0" lang="es-P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recetas especiales una vez atendidas deberán indicar en el reverso lo siguiente (Art 30°) y ser retenidas.</a:t>
            </a: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"/>
              <a:tabLst/>
              <a:defRPr/>
            </a:pPr>
            <a:endParaRPr kumimoji="0" lang="es-PE" sz="2000" b="1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03648" y="2852936"/>
            <a:ext cx="6048672" cy="1569660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s-PE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Firma y sello del QF </a:t>
            </a:r>
            <a:r>
              <a:rPr lang="es-PE" sz="2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o Responsable del Servicio de Farmacia</a:t>
            </a:r>
            <a:endParaRPr lang="es-PE" sz="2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  <a:p>
            <a:pPr marL="285750" indent="-28575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s-PE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Indicar el número de unidades atendidas</a:t>
            </a:r>
          </a:p>
          <a:p>
            <a:pPr marL="285750" indent="-28575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00000"/>
              <a:defRPr/>
            </a:pPr>
            <a:r>
              <a:rPr lang="es-PE" sz="2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Datos del adquiriente y firma</a:t>
            </a:r>
            <a:endParaRPr lang="es-ES_tradnl" sz="2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 rot="21032994">
            <a:off x="2862737" y="4507471"/>
            <a:ext cx="2309185" cy="2175722"/>
          </a:xfrm>
          <a:custGeom>
            <a:avLst/>
            <a:gdLst>
              <a:gd name="T0" fmla="*/ 139740 w 1732"/>
              <a:gd name="T1" fmla="*/ 180812 h 2034"/>
              <a:gd name="T2" fmla="*/ 396637 w 1732"/>
              <a:gd name="T3" fmla="*/ 153096 h 2034"/>
              <a:gd name="T4" fmla="*/ 623891 w 1732"/>
              <a:gd name="T5" fmla="*/ 120101 h 2034"/>
              <a:gd name="T6" fmla="*/ 828561 w 1732"/>
              <a:gd name="T7" fmla="*/ 92386 h 2034"/>
              <a:gd name="T8" fmla="*/ 1020528 w 1732"/>
              <a:gd name="T9" fmla="*/ 65990 h 2034"/>
              <a:gd name="T10" fmla="*/ 1201202 w 1732"/>
              <a:gd name="T11" fmla="*/ 38274 h 2034"/>
              <a:gd name="T12" fmla="*/ 1394580 w 1732"/>
              <a:gd name="T13" fmla="*/ 15838 h 2034"/>
              <a:gd name="T14" fmla="*/ 1586547 w 1732"/>
              <a:gd name="T15" fmla="*/ 5279 h 2034"/>
              <a:gd name="T16" fmla="*/ 1785571 w 1732"/>
              <a:gd name="T17" fmla="*/ 0 h 2034"/>
              <a:gd name="T18" fmla="*/ 1890023 w 1732"/>
              <a:gd name="T19" fmla="*/ 163655 h 2034"/>
              <a:gd name="T20" fmla="*/ 1912608 w 1732"/>
              <a:gd name="T21" fmla="*/ 463248 h 2034"/>
              <a:gd name="T22" fmla="*/ 1953542 w 1732"/>
              <a:gd name="T23" fmla="*/ 741725 h 2034"/>
              <a:gd name="T24" fmla="*/ 2012825 w 1732"/>
              <a:gd name="T25" fmla="*/ 1004364 h 2034"/>
              <a:gd name="T26" fmla="*/ 2087636 w 1732"/>
              <a:gd name="T27" fmla="*/ 1265683 h 2034"/>
              <a:gd name="T28" fmla="*/ 2175150 w 1732"/>
              <a:gd name="T29" fmla="*/ 1544160 h 2034"/>
              <a:gd name="T30" fmla="*/ 2281014 w 1732"/>
              <a:gd name="T31" fmla="*/ 1822637 h 2034"/>
              <a:gd name="T32" fmla="*/ 2385466 w 1732"/>
              <a:gd name="T33" fmla="*/ 2111672 h 2034"/>
              <a:gd name="T34" fmla="*/ 2327594 w 1732"/>
              <a:gd name="T35" fmla="*/ 2275327 h 2034"/>
              <a:gd name="T36" fmla="*/ 2094694 w 1732"/>
              <a:gd name="T37" fmla="*/ 2313601 h 2034"/>
              <a:gd name="T38" fmla="*/ 1860382 w 1732"/>
              <a:gd name="T39" fmla="*/ 2362433 h 2034"/>
              <a:gd name="T40" fmla="*/ 1633127 w 1732"/>
              <a:gd name="T41" fmla="*/ 2423144 h 2034"/>
              <a:gd name="T42" fmla="*/ 1381877 w 1732"/>
              <a:gd name="T43" fmla="*/ 2487814 h 2034"/>
              <a:gd name="T44" fmla="*/ 1108042 w 1732"/>
              <a:gd name="T45" fmla="*/ 2564362 h 2034"/>
              <a:gd name="T46" fmla="*/ 845500 w 1732"/>
              <a:gd name="T47" fmla="*/ 2625072 h 2034"/>
              <a:gd name="T48" fmla="*/ 582957 w 1732"/>
              <a:gd name="T49" fmla="*/ 2673905 h 2034"/>
              <a:gd name="T50" fmla="*/ 396637 w 1732"/>
              <a:gd name="T51" fmla="*/ 2531367 h 2034"/>
              <a:gd name="T52" fmla="*/ 309123 w 1732"/>
              <a:gd name="T53" fmla="*/ 2215936 h 2034"/>
              <a:gd name="T54" fmla="*/ 238547 w 1732"/>
              <a:gd name="T55" fmla="*/ 1888627 h 2034"/>
              <a:gd name="T56" fmla="*/ 186320 w 1732"/>
              <a:gd name="T57" fmla="*/ 1544160 h 2034"/>
              <a:gd name="T58" fmla="*/ 139740 w 1732"/>
              <a:gd name="T59" fmla="*/ 1227409 h 2034"/>
              <a:gd name="T60" fmla="*/ 104452 w 1732"/>
              <a:gd name="T61" fmla="*/ 933095 h 2034"/>
              <a:gd name="T62" fmla="*/ 69164 w 1732"/>
              <a:gd name="T63" fmla="*/ 633502 h 2034"/>
              <a:gd name="T64" fmla="*/ 29642 w 1732"/>
              <a:gd name="T65" fmla="*/ 337868 h 20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32"/>
              <a:gd name="T100" fmla="*/ 0 h 2034"/>
              <a:gd name="T101" fmla="*/ 1732 w 1732"/>
              <a:gd name="T102" fmla="*/ 2034 h 203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32" h="2034">
                <a:moveTo>
                  <a:pt x="0" y="141"/>
                </a:moveTo>
                <a:lnTo>
                  <a:pt x="99" y="137"/>
                </a:lnTo>
                <a:lnTo>
                  <a:pt x="190" y="124"/>
                </a:lnTo>
                <a:lnTo>
                  <a:pt x="281" y="116"/>
                </a:lnTo>
                <a:lnTo>
                  <a:pt x="368" y="103"/>
                </a:lnTo>
                <a:lnTo>
                  <a:pt x="442" y="91"/>
                </a:lnTo>
                <a:lnTo>
                  <a:pt x="516" y="83"/>
                </a:lnTo>
                <a:lnTo>
                  <a:pt x="587" y="70"/>
                </a:lnTo>
                <a:lnTo>
                  <a:pt x="657" y="58"/>
                </a:lnTo>
                <a:lnTo>
                  <a:pt x="723" y="50"/>
                </a:lnTo>
                <a:lnTo>
                  <a:pt x="785" y="37"/>
                </a:lnTo>
                <a:lnTo>
                  <a:pt x="851" y="29"/>
                </a:lnTo>
                <a:lnTo>
                  <a:pt x="921" y="21"/>
                </a:lnTo>
                <a:lnTo>
                  <a:pt x="988" y="12"/>
                </a:lnTo>
                <a:lnTo>
                  <a:pt x="1058" y="8"/>
                </a:lnTo>
                <a:lnTo>
                  <a:pt x="1124" y="4"/>
                </a:lnTo>
                <a:lnTo>
                  <a:pt x="1194" y="0"/>
                </a:lnTo>
                <a:lnTo>
                  <a:pt x="1265" y="0"/>
                </a:lnTo>
                <a:lnTo>
                  <a:pt x="1335" y="0"/>
                </a:lnTo>
                <a:lnTo>
                  <a:pt x="1339" y="124"/>
                </a:lnTo>
                <a:lnTo>
                  <a:pt x="1347" y="240"/>
                </a:lnTo>
                <a:lnTo>
                  <a:pt x="1355" y="351"/>
                </a:lnTo>
                <a:lnTo>
                  <a:pt x="1368" y="459"/>
                </a:lnTo>
                <a:lnTo>
                  <a:pt x="1384" y="562"/>
                </a:lnTo>
                <a:lnTo>
                  <a:pt x="1405" y="662"/>
                </a:lnTo>
                <a:lnTo>
                  <a:pt x="1426" y="761"/>
                </a:lnTo>
                <a:lnTo>
                  <a:pt x="1451" y="856"/>
                </a:lnTo>
                <a:lnTo>
                  <a:pt x="1479" y="959"/>
                </a:lnTo>
                <a:lnTo>
                  <a:pt x="1508" y="1067"/>
                </a:lnTo>
                <a:lnTo>
                  <a:pt x="1541" y="1170"/>
                </a:lnTo>
                <a:lnTo>
                  <a:pt x="1579" y="1273"/>
                </a:lnTo>
                <a:lnTo>
                  <a:pt x="1616" y="1381"/>
                </a:lnTo>
                <a:lnTo>
                  <a:pt x="1653" y="1488"/>
                </a:lnTo>
                <a:lnTo>
                  <a:pt x="1690" y="1600"/>
                </a:lnTo>
                <a:lnTo>
                  <a:pt x="1732" y="1716"/>
                </a:lnTo>
                <a:lnTo>
                  <a:pt x="1649" y="1724"/>
                </a:lnTo>
                <a:lnTo>
                  <a:pt x="1566" y="1736"/>
                </a:lnTo>
                <a:lnTo>
                  <a:pt x="1484" y="1753"/>
                </a:lnTo>
                <a:lnTo>
                  <a:pt x="1401" y="1770"/>
                </a:lnTo>
                <a:lnTo>
                  <a:pt x="1318" y="1790"/>
                </a:lnTo>
                <a:lnTo>
                  <a:pt x="1240" y="1811"/>
                </a:lnTo>
                <a:lnTo>
                  <a:pt x="1157" y="1836"/>
                </a:lnTo>
                <a:lnTo>
                  <a:pt x="1074" y="1856"/>
                </a:lnTo>
                <a:lnTo>
                  <a:pt x="979" y="1885"/>
                </a:lnTo>
                <a:lnTo>
                  <a:pt x="884" y="1914"/>
                </a:lnTo>
                <a:lnTo>
                  <a:pt x="785" y="1943"/>
                </a:lnTo>
                <a:lnTo>
                  <a:pt x="694" y="1968"/>
                </a:lnTo>
                <a:lnTo>
                  <a:pt x="599" y="1989"/>
                </a:lnTo>
                <a:lnTo>
                  <a:pt x="504" y="2009"/>
                </a:lnTo>
                <a:lnTo>
                  <a:pt x="413" y="2026"/>
                </a:lnTo>
                <a:lnTo>
                  <a:pt x="322" y="2034"/>
                </a:lnTo>
                <a:lnTo>
                  <a:pt x="281" y="1918"/>
                </a:lnTo>
                <a:lnTo>
                  <a:pt x="248" y="1803"/>
                </a:lnTo>
                <a:lnTo>
                  <a:pt x="219" y="1679"/>
                </a:lnTo>
                <a:lnTo>
                  <a:pt x="194" y="1555"/>
                </a:lnTo>
                <a:lnTo>
                  <a:pt x="169" y="1431"/>
                </a:lnTo>
                <a:lnTo>
                  <a:pt x="149" y="1298"/>
                </a:lnTo>
                <a:lnTo>
                  <a:pt x="132" y="1170"/>
                </a:lnTo>
                <a:lnTo>
                  <a:pt x="116" y="1038"/>
                </a:lnTo>
                <a:lnTo>
                  <a:pt x="99" y="930"/>
                </a:lnTo>
                <a:lnTo>
                  <a:pt x="87" y="819"/>
                </a:lnTo>
                <a:lnTo>
                  <a:pt x="74" y="707"/>
                </a:lnTo>
                <a:lnTo>
                  <a:pt x="62" y="595"/>
                </a:lnTo>
                <a:lnTo>
                  <a:pt x="49" y="480"/>
                </a:lnTo>
                <a:lnTo>
                  <a:pt x="33" y="368"/>
                </a:lnTo>
                <a:lnTo>
                  <a:pt x="21" y="256"/>
                </a:lnTo>
                <a:lnTo>
                  <a:pt x="0" y="14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PE" dirty="0"/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 rot="-567006">
            <a:off x="4543841" y="4263243"/>
            <a:ext cx="1517650" cy="1536700"/>
            <a:chOff x="4274" y="2249"/>
            <a:chExt cx="1075" cy="1165"/>
          </a:xfrm>
        </p:grpSpPr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4274" y="3249"/>
              <a:ext cx="162" cy="165"/>
            </a:xfrm>
            <a:custGeom>
              <a:avLst/>
              <a:gdLst>
                <a:gd name="T0" fmla="*/ 95 w 162"/>
                <a:gd name="T1" fmla="*/ 0 h 165"/>
                <a:gd name="T2" fmla="*/ 162 w 162"/>
                <a:gd name="T3" fmla="*/ 62 h 165"/>
                <a:gd name="T4" fmla="*/ 112 w 162"/>
                <a:gd name="T5" fmla="*/ 112 h 165"/>
                <a:gd name="T6" fmla="*/ 104 w 162"/>
                <a:gd name="T7" fmla="*/ 108 h 165"/>
                <a:gd name="T8" fmla="*/ 100 w 162"/>
                <a:gd name="T9" fmla="*/ 108 h 165"/>
                <a:gd name="T10" fmla="*/ 95 w 162"/>
                <a:gd name="T11" fmla="*/ 108 h 165"/>
                <a:gd name="T12" fmla="*/ 87 w 162"/>
                <a:gd name="T13" fmla="*/ 108 h 165"/>
                <a:gd name="T14" fmla="*/ 83 w 162"/>
                <a:gd name="T15" fmla="*/ 112 h 165"/>
                <a:gd name="T16" fmla="*/ 79 w 162"/>
                <a:gd name="T17" fmla="*/ 112 h 165"/>
                <a:gd name="T18" fmla="*/ 71 w 162"/>
                <a:gd name="T19" fmla="*/ 116 h 165"/>
                <a:gd name="T20" fmla="*/ 67 w 162"/>
                <a:gd name="T21" fmla="*/ 120 h 165"/>
                <a:gd name="T22" fmla="*/ 58 w 162"/>
                <a:gd name="T23" fmla="*/ 124 h 165"/>
                <a:gd name="T24" fmla="*/ 54 w 162"/>
                <a:gd name="T25" fmla="*/ 128 h 165"/>
                <a:gd name="T26" fmla="*/ 46 w 162"/>
                <a:gd name="T27" fmla="*/ 132 h 165"/>
                <a:gd name="T28" fmla="*/ 38 w 162"/>
                <a:gd name="T29" fmla="*/ 141 h 165"/>
                <a:gd name="T30" fmla="*/ 33 w 162"/>
                <a:gd name="T31" fmla="*/ 145 h 165"/>
                <a:gd name="T32" fmla="*/ 25 w 162"/>
                <a:gd name="T33" fmla="*/ 153 h 165"/>
                <a:gd name="T34" fmla="*/ 17 w 162"/>
                <a:gd name="T35" fmla="*/ 161 h 165"/>
                <a:gd name="T36" fmla="*/ 5 w 162"/>
                <a:gd name="T37" fmla="*/ 165 h 165"/>
                <a:gd name="T38" fmla="*/ 0 w 162"/>
                <a:gd name="T39" fmla="*/ 161 h 165"/>
                <a:gd name="T40" fmla="*/ 9 w 162"/>
                <a:gd name="T41" fmla="*/ 157 h 165"/>
                <a:gd name="T42" fmla="*/ 13 w 162"/>
                <a:gd name="T43" fmla="*/ 153 h 165"/>
                <a:gd name="T44" fmla="*/ 17 w 162"/>
                <a:gd name="T45" fmla="*/ 145 h 165"/>
                <a:gd name="T46" fmla="*/ 25 w 162"/>
                <a:gd name="T47" fmla="*/ 136 h 165"/>
                <a:gd name="T48" fmla="*/ 29 w 162"/>
                <a:gd name="T49" fmla="*/ 128 h 165"/>
                <a:gd name="T50" fmla="*/ 38 w 162"/>
                <a:gd name="T51" fmla="*/ 120 h 165"/>
                <a:gd name="T52" fmla="*/ 42 w 162"/>
                <a:gd name="T53" fmla="*/ 112 h 165"/>
                <a:gd name="T54" fmla="*/ 46 w 162"/>
                <a:gd name="T55" fmla="*/ 103 h 165"/>
                <a:gd name="T56" fmla="*/ 46 w 162"/>
                <a:gd name="T57" fmla="*/ 95 h 165"/>
                <a:gd name="T58" fmla="*/ 50 w 162"/>
                <a:gd name="T59" fmla="*/ 91 h 165"/>
                <a:gd name="T60" fmla="*/ 50 w 162"/>
                <a:gd name="T61" fmla="*/ 87 h 165"/>
                <a:gd name="T62" fmla="*/ 50 w 162"/>
                <a:gd name="T63" fmla="*/ 83 h 165"/>
                <a:gd name="T64" fmla="*/ 50 w 162"/>
                <a:gd name="T65" fmla="*/ 79 h 165"/>
                <a:gd name="T66" fmla="*/ 50 w 162"/>
                <a:gd name="T67" fmla="*/ 74 h 165"/>
                <a:gd name="T68" fmla="*/ 50 w 162"/>
                <a:gd name="T69" fmla="*/ 70 h 165"/>
                <a:gd name="T70" fmla="*/ 50 w 162"/>
                <a:gd name="T71" fmla="*/ 66 h 165"/>
                <a:gd name="T72" fmla="*/ 95 w 162"/>
                <a:gd name="T73" fmla="*/ 0 h 16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2"/>
                <a:gd name="T112" fmla="*/ 0 h 165"/>
                <a:gd name="T113" fmla="*/ 162 w 162"/>
                <a:gd name="T114" fmla="*/ 165 h 16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2" h="165">
                  <a:moveTo>
                    <a:pt x="95" y="0"/>
                  </a:moveTo>
                  <a:lnTo>
                    <a:pt x="162" y="62"/>
                  </a:lnTo>
                  <a:lnTo>
                    <a:pt x="112" y="112"/>
                  </a:lnTo>
                  <a:lnTo>
                    <a:pt x="104" y="108"/>
                  </a:lnTo>
                  <a:lnTo>
                    <a:pt x="100" y="108"/>
                  </a:lnTo>
                  <a:lnTo>
                    <a:pt x="95" y="108"/>
                  </a:lnTo>
                  <a:lnTo>
                    <a:pt x="87" y="108"/>
                  </a:lnTo>
                  <a:lnTo>
                    <a:pt x="83" y="112"/>
                  </a:lnTo>
                  <a:lnTo>
                    <a:pt x="79" y="112"/>
                  </a:lnTo>
                  <a:lnTo>
                    <a:pt x="71" y="116"/>
                  </a:lnTo>
                  <a:lnTo>
                    <a:pt x="67" y="120"/>
                  </a:lnTo>
                  <a:lnTo>
                    <a:pt x="58" y="124"/>
                  </a:lnTo>
                  <a:lnTo>
                    <a:pt x="54" y="128"/>
                  </a:lnTo>
                  <a:lnTo>
                    <a:pt x="46" y="132"/>
                  </a:lnTo>
                  <a:lnTo>
                    <a:pt x="38" y="141"/>
                  </a:lnTo>
                  <a:lnTo>
                    <a:pt x="33" y="145"/>
                  </a:lnTo>
                  <a:lnTo>
                    <a:pt x="25" y="153"/>
                  </a:lnTo>
                  <a:lnTo>
                    <a:pt x="17" y="161"/>
                  </a:lnTo>
                  <a:lnTo>
                    <a:pt x="5" y="165"/>
                  </a:lnTo>
                  <a:lnTo>
                    <a:pt x="0" y="161"/>
                  </a:lnTo>
                  <a:lnTo>
                    <a:pt x="9" y="157"/>
                  </a:lnTo>
                  <a:lnTo>
                    <a:pt x="13" y="153"/>
                  </a:lnTo>
                  <a:lnTo>
                    <a:pt x="17" y="145"/>
                  </a:lnTo>
                  <a:lnTo>
                    <a:pt x="25" y="136"/>
                  </a:lnTo>
                  <a:lnTo>
                    <a:pt x="29" y="128"/>
                  </a:lnTo>
                  <a:lnTo>
                    <a:pt x="38" y="120"/>
                  </a:lnTo>
                  <a:lnTo>
                    <a:pt x="42" y="112"/>
                  </a:lnTo>
                  <a:lnTo>
                    <a:pt x="46" y="103"/>
                  </a:lnTo>
                  <a:lnTo>
                    <a:pt x="46" y="95"/>
                  </a:lnTo>
                  <a:lnTo>
                    <a:pt x="50" y="91"/>
                  </a:lnTo>
                  <a:lnTo>
                    <a:pt x="50" y="87"/>
                  </a:lnTo>
                  <a:lnTo>
                    <a:pt x="50" y="83"/>
                  </a:lnTo>
                  <a:lnTo>
                    <a:pt x="50" y="79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85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PE" dirty="0"/>
            </a:p>
          </p:txBody>
        </p:sp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4328" y="2249"/>
              <a:ext cx="1021" cy="1091"/>
              <a:chOff x="4328" y="2249"/>
              <a:chExt cx="1021" cy="1091"/>
            </a:xfrm>
          </p:grpSpPr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4349" y="3323"/>
                <a:ext cx="16" cy="17"/>
              </a:xfrm>
              <a:custGeom>
                <a:avLst/>
                <a:gdLst>
                  <a:gd name="T0" fmla="*/ 8 w 16"/>
                  <a:gd name="T1" fmla="*/ 0 h 17"/>
                  <a:gd name="T2" fmla="*/ 8 w 16"/>
                  <a:gd name="T3" fmla="*/ 0 h 17"/>
                  <a:gd name="T4" fmla="*/ 12 w 16"/>
                  <a:gd name="T5" fmla="*/ 0 h 17"/>
                  <a:gd name="T6" fmla="*/ 12 w 16"/>
                  <a:gd name="T7" fmla="*/ 0 h 17"/>
                  <a:gd name="T8" fmla="*/ 12 w 16"/>
                  <a:gd name="T9" fmla="*/ 0 h 17"/>
                  <a:gd name="T10" fmla="*/ 12 w 16"/>
                  <a:gd name="T11" fmla="*/ 5 h 17"/>
                  <a:gd name="T12" fmla="*/ 16 w 16"/>
                  <a:gd name="T13" fmla="*/ 5 h 17"/>
                  <a:gd name="T14" fmla="*/ 16 w 16"/>
                  <a:gd name="T15" fmla="*/ 5 h 17"/>
                  <a:gd name="T16" fmla="*/ 16 w 16"/>
                  <a:gd name="T17" fmla="*/ 9 h 17"/>
                  <a:gd name="T18" fmla="*/ 16 w 16"/>
                  <a:gd name="T19" fmla="*/ 9 h 17"/>
                  <a:gd name="T20" fmla="*/ 16 w 16"/>
                  <a:gd name="T21" fmla="*/ 9 h 17"/>
                  <a:gd name="T22" fmla="*/ 16 w 16"/>
                  <a:gd name="T23" fmla="*/ 13 h 17"/>
                  <a:gd name="T24" fmla="*/ 12 w 16"/>
                  <a:gd name="T25" fmla="*/ 13 h 17"/>
                  <a:gd name="T26" fmla="*/ 12 w 16"/>
                  <a:gd name="T27" fmla="*/ 13 h 17"/>
                  <a:gd name="T28" fmla="*/ 12 w 16"/>
                  <a:gd name="T29" fmla="*/ 17 h 17"/>
                  <a:gd name="T30" fmla="*/ 12 w 16"/>
                  <a:gd name="T31" fmla="*/ 17 h 17"/>
                  <a:gd name="T32" fmla="*/ 8 w 16"/>
                  <a:gd name="T33" fmla="*/ 17 h 17"/>
                  <a:gd name="T34" fmla="*/ 8 w 16"/>
                  <a:gd name="T35" fmla="*/ 17 h 17"/>
                  <a:gd name="T36" fmla="*/ 8 w 16"/>
                  <a:gd name="T37" fmla="*/ 17 h 17"/>
                  <a:gd name="T38" fmla="*/ 4 w 16"/>
                  <a:gd name="T39" fmla="*/ 17 h 17"/>
                  <a:gd name="T40" fmla="*/ 4 w 16"/>
                  <a:gd name="T41" fmla="*/ 17 h 17"/>
                  <a:gd name="T42" fmla="*/ 4 w 16"/>
                  <a:gd name="T43" fmla="*/ 13 h 17"/>
                  <a:gd name="T44" fmla="*/ 0 w 16"/>
                  <a:gd name="T45" fmla="*/ 13 h 17"/>
                  <a:gd name="T46" fmla="*/ 0 w 16"/>
                  <a:gd name="T47" fmla="*/ 13 h 17"/>
                  <a:gd name="T48" fmla="*/ 0 w 16"/>
                  <a:gd name="T49" fmla="*/ 9 h 17"/>
                  <a:gd name="T50" fmla="*/ 0 w 16"/>
                  <a:gd name="T51" fmla="*/ 9 h 17"/>
                  <a:gd name="T52" fmla="*/ 0 w 16"/>
                  <a:gd name="T53" fmla="*/ 9 h 17"/>
                  <a:gd name="T54" fmla="*/ 0 w 16"/>
                  <a:gd name="T55" fmla="*/ 5 h 17"/>
                  <a:gd name="T56" fmla="*/ 0 w 16"/>
                  <a:gd name="T57" fmla="*/ 5 h 17"/>
                  <a:gd name="T58" fmla="*/ 0 w 16"/>
                  <a:gd name="T59" fmla="*/ 5 h 17"/>
                  <a:gd name="T60" fmla="*/ 4 w 16"/>
                  <a:gd name="T61" fmla="*/ 0 h 17"/>
                  <a:gd name="T62" fmla="*/ 4 w 16"/>
                  <a:gd name="T63" fmla="*/ 0 h 17"/>
                  <a:gd name="T64" fmla="*/ 4 w 16"/>
                  <a:gd name="T65" fmla="*/ 0 h 17"/>
                  <a:gd name="T66" fmla="*/ 8 w 16"/>
                  <a:gd name="T67" fmla="*/ 0 h 1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6"/>
                  <a:gd name="T103" fmla="*/ 0 h 17"/>
                  <a:gd name="T104" fmla="*/ 16 w 16"/>
                  <a:gd name="T105" fmla="*/ 17 h 1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6" h="17">
                    <a:moveTo>
                      <a:pt x="8" y="0"/>
                    </a:moveTo>
                    <a:lnTo>
                      <a:pt x="8" y="0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6" y="5"/>
                    </a:lnTo>
                    <a:lnTo>
                      <a:pt x="16" y="9"/>
                    </a:lnTo>
                    <a:lnTo>
                      <a:pt x="16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8" y="17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4" name="Freeform 35"/>
              <p:cNvSpPr>
                <a:spLocks/>
              </p:cNvSpPr>
              <p:nvPr/>
            </p:nvSpPr>
            <p:spPr bwMode="auto">
              <a:xfrm>
                <a:off x="4328" y="3274"/>
                <a:ext cx="41" cy="58"/>
              </a:xfrm>
              <a:custGeom>
                <a:avLst/>
                <a:gdLst>
                  <a:gd name="T0" fmla="*/ 37 w 41"/>
                  <a:gd name="T1" fmla="*/ 0 h 58"/>
                  <a:gd name="T2" fmla="*/ 0 w 41"/>
                  <a:gd name="T3" fmla="*/ 49 h 58"/>
                  <a:gd name="T4" fmla="*/ 0 w 41"/>
                  <a:gd name="T5" fmla="*/ 54 h 58"/>
                  <a:gd name="T6" fmla="*/ 0 w 41"/>
                  <a:gd name="T7" fmla="*/ 58 h 58"/>
                  <a:gd name="T8" fmla="*/ 41 w 41"/>
                  <a:gd name="T9" fmla="*/ 8 h 58"/>
                  <a:gd name="T10" fmla="*/ 37 w 41"/>
                  <a:gd name="T11" fmla="*/ 0 h 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"/>
                  <a:gd name="T19" fmla="*/ 0 h 58"/>
                  <a:gd name="T20" fmla="*/ 41 w 41"/>
                  <a:gd name="T21" fmla="*/ 58 h 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" h="58">
                    <a:moveTo>
                      <a:pt x="37" y="0"/>
                    </a:moveTo>
                    <a:lnTo>
                      <a:pt x="0" y="49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41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5" name="Freeform 36"/>
              <p:cNvSpPr>
                <a:spLocks/>
              </p:cNvSpPr>
              <p:nvPr/>
            </p:nvSpPr>
            <p:spPr bwMode="auto">
              <a:xfrm>
                <a:off x="4369" y="2521"/>
                <a:ext cx="720" cy="790"/>
              </a:xfrm>
              <a:custGeom>
                <a:avLst/>
                <a:gdLst>
                  <a:gd name="T0" fmla="*/ 0 w 720"/>
                  <a:gd name="T1" fmla="*/ 728 h 790"/>
                  <a:gd name="T2" fmla="*/ 583 w 720"/>
                  <a:gd name="T3" fmla="*/ 0 h 790"/>
                  <a:gd name="T4" fmla="*/ 720 w 720"/>
                  <a:gd name="T5" fmla="*/ 129 h 790"/>
                  <a:gd name="T6" fmla="*/ 67 w 720"/>
                  <a:gd name="T7" fmla="*/ 790 h 790"/>
                  <a:gd name="T8" fmla="*/ 58 w 720"/>
                  <a:gd name="T9" fmla="*/ 790 h 790"/>
                  <a:gd name="T10" fmla="*/ 54 w 720"/>
                  <a:gd name="T11" fmla="*/ 790 h 790"/>
                  <a:gd name="T12" fmla="*/ 46 w 720"/>
                  <a:gd name="T13" fmla="*/ 790 h 790"/>
                  <a:gd name="T14" fmla="*/ 38 w 720"/>
                  <a:gd name="T15" fmla="*/ 786 h 790"/>
                  <a:gd name="T16" fmla="*/ 29 w 720"/>
                  <a:gd name="T17" fmla="*/ 786 h 790"/>
                  <a:gd name="T18" fmla="*/ 25 w 720"/>
                  <a:gd name="T19" fmla="*/ 782 h 790"/>
                  <a:gd name="T20" fmla="*/ 17 w 720"/>
                  <a:gd name="T21" fmla="*/ 778 h 790"/>
                  <a:gd name="T22" fmla="*/ 13 w 720"/>
                  <a:gd name="T23" fmla="*/ 774 h 790"/>
                  <a:gd name="T24" fmla="*/ 9 w 720"/>
                  <a:gd name="T25" fmla="*/ 769 h 790"/>
                  <a:gd name="T26" fmla="*/ 5 w 720"/>
                  <a:gd name="T27" fmla="*/ 765 h 790"/>
                  <a:gd name="T28" fmla="*/ 5 w 720"/>
                  <a:gd name="T29" fmla="*/ 761 h 790"/>
                  <a:gd name="T30" fmla="*/ 0 w 720"/>
                  <a:gd name="T31" fmla="*/ 753 h 790"/>
                  <a:gd name="T32" fmla="*/ 0 w 720"/>
                  <a:gd name="T33" fmla="*/ 749 h 790"/>
                  <a:gd name="T34" fmla="*/ 0 w 720"/>
                  <a:gd name="T35" fmla="*/ 740 h 790"/>
                  <a:gd name="T36" fmla="*/ 0 w 720"/>
                  <a:gd name="T37" fmla="*/ 736 h 790"/>
                  <a:gd name="T38" fmla="*/ 0 w 720"/>
                  <a:gd name="T39" fmla="*/ 728 h 79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20"/>
                  <a:gd name="T61" fmla="*/ 0 h 790"/>
                  <a:gd name="T62" fmla="*/ 720 w 720"/>
                  <a:gd name="T63" fmla="*/ 790 h 79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20" h="790">
                    <a:moveTo>
                      <a:pt x="0" y="728"/>
                    </a:moveTo>
                    <a:lnTo>
                      <a:pt x="583" y="0"/>
                    </a:lnTo>
                    <a:lnTo>
                      <a:pt x="720" y="129"/>
                    </a:lnTo>
                    <a:lnTo>
                      <a:pt x="67" y="790"/>
                    </a:lnTo>
                    <a:lnTo>
                      <a:pt x="58" y="790"/>
                    </a:lnTo>
                    <a:lnTo>
                      <a:pt x="54" y="790"/>
                    </a:lnTo>
                    <a:lnTo>
                      <a:pt x="46" y="790"/>
                    </a:lnTo>
                    <a:lnTo>
                      <a:pt x="38" y="786"/>
                    </a:lnTo>
                    <a:lnTo>
                      <a:pt x="29" y="786"/>
                    </a:lnTo>
                    <a:lnTo>
                      <a:pt x="25" y="782"/>
                    </a:lnTo>
                    <a:lnTo>
                      <a:pt x="17" y="778"/>
                    </a:lnTo>
                    <a:lnTo>
                      <a:pt x="13" y="774"/>
                    </a:lnTo>
                    <a:lnTo>
                      <a:pt x="9" y="769"/>
                    </a:lnTo>
                    <a:lnTo>
                      <a:pt x="5" y="765"/>
                    </a:lnTo>
                    <a:lnTo>
                      <a:pt x="5" y="761"/>
                    </a:lnTo>
                    <a:lnTo>
                      <a:pt x="0" y="753"/>
                    </a:lnTo>
                    <a:lnTo>
                      <a:pt x="0" y="749"/>
                    </a:lnTo>
                    <a:lnTo>
                      <a:pt x="0" y="740"/>
                    </a:lnTo>
                    <a:lnTo>
                      <a:pt x="0" y="736"/>
                    </a:lnTo>
                    <a:lnTo>
                      <a:pt x="0" y="728"/>
                    </a:lnTo>
                    <a:close/>
                  </a:path>
                </a:pathLst>
              </a:custGeom>
              <a:solidFill>
                <a:srgbClr val="850202"/>
              </a:solidFill>
              <a:ln w="0">
                <a:solidFill>
                  <a:srgbClr val="ABABA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6" name="Freeform 37"/>
              <p:cNvSpPr>
                <a:spLocks/>
              </p:cNvSpPr>
              <p:nvPr/>
            </p:nvSpPr>
            <p:spPr bwMode="auto">
              <a:xfrm>
                <a:off x="4907" y="2257"/>
                <a:ext cx="434" cy="442"/>
              </a:xfrm>
              <a:custGeom>
                <a:avLst/>
                <a:gdLst>
                  <a:gd name="T0" fmla="*/ 0 w 434"/>
                  <a:gd name="T1" fmla="*/ 302 h 442"/>
                  <a:gd name="T2" fmla="*/ 0 w 434"/>
                  <a:gd name="T3" fmla="*/ 314 h 442"/>
                  <a:gd name="T4" fmla="*/ 4 w 434"/>
                  <a:gd name="T5" fmla="*/ 331 h 442"/>
                  <a:gd name="T6" fmla="*/ 8 w 434"/>
                  <a:gd name="T7" fmla="*/ 343 h 442"/>
                  <a:gd name="T8" fmla="*/ 12 w 434"/>
                  <a:gd name="T9" fmla="*/ 360 h 442"/>
                  <a:gd name="T10" fmla="*/ 20 w 434"/>
                  <a:gd name="T11" fmla="*/ 368 h 442"/>
                  <a:gd name="T12" fmla="*/ 29 w 434"/>
                  <a:gd name="T13" fmla="*/ 380 h 442"/>
                  <a:gd name="T14" fmla="*/ 37 w 434"/>
                  <a:gd name="T15" fmla="*/ 393 h 442"/>
                  <a:gd name="T16" fmla="*/ 45 w 434"/>
                  <a:gd name="T17" fmla="*/ 401 h 442"/>
                  <a:gd name="T18" fmla="*/ 58 w 434"/>
                  <a:gd name="T19" fmla="*/ 409 h 442"/>
                  <a:gd name="T20" fmla="*/ 70 w 434"/>
                  <a:gd name="T21" fmla="*/ 417 h 442"/>
                  <a:gd name="T22" fmla="*/ 82 w 434"/>
                  <a:gd name="T23" fmla="*/ 422 h 442"/>
                  <a:gd name="T24" fmla="*/ 95 w 434"/>
                  <a:gd name="T25" fmla="*/ 430 h 442"/>
                  <a:gd name="T26" fmla="*/ 107 w 434"/>
                  <a:gd name="T27" fmla="*/ 434 h 442"/>
                  <a:gd name="T28" fmla="*/ 124 w 434"/>
                  <a:gd name="T29" fmla="*/ 438 h 442"/>
                  <a:gd name="T30" fmla="*/ 136 w 434"/>
                  <a:gd name="T31" fmla="*/ 442 h 442"/>
                  <a:gd name="T32" fmla="*/ 153 w 434"/>
                  <a:gd name="T33" fmla="*/ 442 h 442"/>
                  <a:gd name="T34" fmla="*/ 434 w 434"/>
                  <a:gd name="T35" fmla="*/ 173 h 442"/>
                  <a:gd name="T36" fmla="*/ 235 w 434"/>
                  <a:gd name="T37" fmla="*/ 0 h 442"/>
                  <a:gd name="T38" fmla="*/ 0 w 434"/>
                  <a:gd name="T39" fmla="*/ 302 h 4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34"/>
                  <a:gd name="T61" fmla="*/ 0 h 442"/>
                  <a:gd name="T62" fmla="*/ 434 w 434"/>
                  <a:gd name="T63" fmla="*/ 442 h 4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34" h="442">
                    <a:moveTo>
                      <a:pt x="0" y="302"/>
                    </a:moveTo>
                    <a:lnTo>
                      <a:pt x="0" y="314"/>
                    </a:lnTo>
                    <a:lnTo>
                      <a:pt x="4" y="331"/>
                    </a:lnTo>
                    <a:lnTo>
                      <a:pt x="8" y="343"/>
                    </a:lnTo>
                    <a:lnTo>
                      <a:pt x="12" y="360"/>
                    </a:lnTo>
                    <a:lnTo>
                      <a:pt x="20" y="368"/>
                    </a:lnTo>
                    <a:lnTo>
                      <a:pt x="29" y="380"/>
                    </a:lnTo>
                    <a:lnTo>
                      <a:pt x="37" y="393"/>
                    </a:lnTo>
                    <a:lnTo>
                      <a:pt x="45" y="401"/>
                    </a:lnTo>
                    <a:lnTo>
                      <a:pt x="58" y="409"/>
                    </a:lnTo>
                    <a:lnTo>
                      <a:pt x="70" y="417"/>
                    </a:lnTo>
                    <a:lnTo>
                      <a:pt x="82" y="422"/>
                    </a:lnTo>
                    <a:lnTo>
                      <a:pt x="95" y="430"/>
                    </a:lnTo>
                    <a:lnTo>
                      <a:pt x="107" y="434"/>
                    </a:lnTo>
                    <a:lnTo>
                      <a:pt x="124" y="438"/>
                    </a:lnTo>
                    <a:lnTo>
                      <a:pt x="136" y="442"/>
                    </a:lnTo>
                    <a:lnTo>
                      <a:pt x="153" y="442"/>
                    </a:lnTo>
                    <a:lnTo>
                      <a:pt x="434" y="173"/>
                    </a:lnTo>
                    <a:lnTo>
                      <a:pt x="235" y="0"/>
                    </a:lnTo>
                    <a:lnTo>
                      <a:pt x="0" y="302"/>
                    </a:lnTo>
                    <a:close/>
                  </a:path>
                </a:pathLst>
              </a:custGeom>
              <a:solidFill>
                <a:srgbClr val="850202"/>
              </a:solidFill>
              <a:ln w="0">
                <a:solidFill>
                  <a:srgbClr val="ABABA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5138" y="2249"/>
                <a:ext cx="211" cy="186"/>
              </a:xfrm>
              <a:custGeom>
                <a:avLst/>
                <a:gdLst>
                  <a:gd name="T0" fmla="*/ 145 w 211"/>
                  <a:gd name="T1" fmla="*/ 66 h 186"/>
                  <a:gd name="T2" fmla="*/ 165 w 211"/>
                  <a:gd name="T3" fmla="*/ 82 h 186"/>
                  <a:gd name="T4" fmla="*/ 182 w 211"/>
                  <a:gd name="T5" fmla="*/ 99 h 186"/>
                  <a:gd name="T6" fmla="*/ 194 w 211"/>
                  <a:gd name="T7" fmla="*/ 115 h 186"/>
                  <a:gd name="T8" fmla="*/ 203 w 211"/>
                  <a:gd name="T9" fmla="*/ 132 h 186"/>
                  <a:gd name="T10" fmla="*/ 207 w 211"/>
                  <a:gd name="T11" fmla="*/ 148 h 186"/>
                  <a:gd name="T12" fmla="*/ 211 w 211"/>
                  <a:gd name="T13" fmla="*/ 161 h 186"/>
                  <a:gd name="T14" fmla="*/ 207 w 211"/>
                  <a:gd name="T15" fmla="*/ 173 h 186"/>
                  <a:gd name="T16" fmla="*/ 203 w 211"/>
                  <a:gd name="T17" fmla="*/ 181 h 186"/>
                  <a:gd name="T18" fmla="*/ 190 w 211"/>
                  <a:gd name="T19" fmla="*/ 186 h 186"/>
                  <a:gd name="T20" fmla="*/ 178 w 211"/>
                  <a:gd name="T21" fmla="*/ 186 h 186"/>
                  <a:gd name="T22" fmla="*/ 161 w 211"/>
                  <a:gd name="T23" fmla="*/ 181 h 186"/>
                  <a:gd name="T24" fmla="*/ 145 w 211"/>
                  <a:gd name="T25" fmla="*/ 177 h 186"/>
                  <a:gd name="T26" fmla="*/ 124 w 211"/>
                  <a:gd name="T27" fmla="*/ 169 h 186"/>
                  <a:gd name="T28" fmla="*/ 103 w 211"/>
                  <a:gd name="T29" fmla="*/ 157 h 186"/>
                  <a:gd name="T30" fmla="*/ 83 w 211"/>
                  <a:gd name="T31" fmla="*/ 140 h 186"/>
                  <a:gd name="T32" fmla="*/ 62 w 211"/>
                  <a:gd name="T33" fmla="*/ 124 h 186"/>
                  <a:gd name="T34" fmla="*/ 46 w 211"/>
                  <a:gd name="T35" fmla="*/ 107 h 186"/>
                  <a:gd name="T36" fmla="*/ 29 w 211"/>
                  <a:gd name="T37" fmla="*/ 86 h 186"/>
                  <a:gd name="T38" fmla="*/ 17 w 211"/>
                  <a:gd name="T39" fmla="*/ 70 h 186"/>
                  <a:gd name="T40" fmla="*/ 8 w 211"/>
                  <a:gd name="T41" fmla="*/ 53 h 186"/>
                  <a:gd name="T42" fmla="*/ 0 w 211"/>
                  <a:gd name="T43" fmla="*/ 37 h 186"/>
                  <a:gd name="T44" fmla="*/ 0 w 211"/>
                  <a:gd name="T45" fmla="*/ 24 h 186"/>
                  <a:gd name="T46" fmla="*/ 0 w 211"/>
                  <a:gd name="T47" fmla="*/ 16 h 186"/>
                  <a:gd name="T48" fmla="*/ 8 w 211"/>
                  <a:gd name="T49" fmla="*/ 8 h 186"/>
                  <a:gd name="T50" fmla="*/ 17 w 211"/>
                  <a:gd name="T51" fmla="*/ 4 h 186"/>
                  <a:gd name="T52" fmla="*/ 33 w 211"/>
                  <a:gd name="T53" fmla="*/ 0 h 186"/>
                  <a:gd name="T54" fmla="*/ 46 w 211"/>
                  <a:gd name="T55" fmla="*/ 4 h 186"/>
                  <a:gd name="T56" fmla="*/ 66 w 211"/>
                  <a:gd name="T57" fmla="*/ 12 h 186"/>
                  <a:gd name="T58" fmla="*/ 87 w 211"/>
                  <a:gd name="T59" fmla="*/ 20 h 186"/>
                  <a:gd name="T60" fmla="*/ 108 w 211"/>
                  <a:gd name="T61" fmla="*/ 33 h 186"/>
                  <a:gd name="T62" fmla="*/ 124 w 211"/>
                  <a:gd name="T63" fmla="*/ 45 h 1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11"/>
                  <a:gd name="T97" fmla="*/ 0 h 186"/>
                  <a:gd name="T98" fmla="*/ 211 w 211"/>
                  <a:gd name="T99" fmla="*/ 186 h 1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11" h="186">
                    <a:moveTo>
                      <a:pt x="137" y="57"/>
                    </a:moveTo>
                    <a:lnTo>
                      <a:pt x="145" y="66"/>
                    </a:lnTo>
                    <a:lnTo>
                      <a:pt x="157" y="74"/>
                    </a:lnTo>
                    <a:lnTo>
                      <a:pt x="165" y="82"/>
                    </a:lnTo>
                    <a:lnTo>
                      <a:pt x="174" y="91"/>
                    </a:lnTo>
                    <a:lnTo>
                      <a:pt x="182" y="99"/>
                    </a:lnTo>
                    <a:lnTo>
                      <a:pt x="186" y="107"/>
                    </a:lnTo>
                    <a:lnTo>
                      <a:pt x="194" y="115"/>
                    </a:lnTo>
                    <a:lnTo>
                      <a:pt x="199" y="128"/>
                    </a:lnTo>
                    <a:lnTo>
                      <a:pt x="203" y="132"/>
                    </a:lnTo>
                    <a:lnTo>
                      <a:pt x="207" y="140"/>
                    </a:lnTo>
                    <a:lnTo>
                      <a:pt x="207" y="148"/>
                    </a:lnTo>
                    <a:lnTo>
                      <a:pt x="211" y="157"/>
                    </a:lnTo>
                    <a:lnTo>
                      <a:pt x="211" y="161"/>
                    </a:lnTo>
                    <a:lnTo>
                      <a:pt x="211" y="169"/>
                    </a:lnTo>
                    <a:lnTo>
                      <a:pt x="207" y="173"/>
                    </a:lnTo>
                    <a:lnTo>
                      <a:pt x="207" y="177"/>
                    </a:lnTo>
                    <a:lnTo>
                      <a:pt x="203" y="181"/>
                    </a:lnTo>
                    <a:lnTo>
                      <a:pt x="199" y="181"/>
                    </a:lnTo>
                    <a:lnTo>
                      <a:pt x="190" y="186"/>
                    </a:lnTo>
                    <a:lnTo>
                      <a:pt x="186" y="186"/>
                    </a:lnTo>
                    <a:lnTo>
                      <a:pt x="178" y="186"/>
                    </a:lnTo>
                    <a:lnTo>
                      <a:pt x="170" y="186"/>
                    </a:lnTo>
                    <a:lnTo>
                      <a:pt x="161" y="181"/>
                    </a:lnTo>
                    <a:lnTo>
                      <a:pt x="153" y="181"/>
                    </a:lnTo>
                    <a:lnTo>
                      <a:pt x="145" y="177"/>
                    </a:lnTo>
                    <a:lnTo>
                      <a:pt x="132" y="173"/>
                    </a:lnTo>
                    <a:lnTo>
                      <a:pt x="124" y="169"/>
                    </a:lnTo>
                    <a:lnTo>
                      <a:pt x="116" y="161"/>
                    </a:lnTo>
                    <a:lnTo>
                      <a:pt x="103" y="157"/>
                    </a:lnTo>
                    <a:lnTo>
                      <a:pt x="95" y="148"/>
                    </a:lnTo>
                    <a:lnTo>
                      <a:pt x="83" y="140"/>
                    </a:lnTo>
                    <a:lnTo>
                      <a:pt x="75" y="132"/>
                    </a:lnTo>
                    <a:lnTo>
                      <a:pt x="62" y="124"/>
                    </a:lnTo>
                    <a:lnTo>
                      <a:pt x="54" y="115"/>
                    </a:lnTo>
                    <a:lnTo>
                      <a:pt x="46" y="107"/>
                    </a:lnTo>
                    <a:lnTo>
                      <a:pt x="37" y="99"/>
                    </a:lnTo>
                    <a:lnTo>
                      <a:pt x="29" y="86"/>
                    </a:lnTo>
                    <a:lnTo>
                      <a:pt x="21" y="78"/>
                    </a:lnTo>
                    <a:lnTo>
                      <a:pt x="17" y="70"/>
                    </a:lnTo>
                    <a:lnTo>
                      <a:pt x="13" y="62"/>
                    </a:lnTo>
                    <a:lnTo>
                      <a:pt x="8" y="53"/>
                    </a:lnTo>
                    <a:lnTo>
                      <a:pt x="4" y="45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25" y="0"/>
                    </a:lnTo>
                    <a:lnTo>
                      <a:pt x="33" y="0"/>
                    </a:lnTo>
                    <a:lnTo>
                      <a:pt x="37" y="4"/>
                    </a:lnTo>
                    <a:lnTo>
                      <a:pt x="46" y="4"/>
                    </a:lnTo>
                    <a:lnTo>
                      <a:pt x="58" y="8"/>
                    </a:lnTo>
                    <a:lnTo>
                      <a:pt x="66" y="12"/>
                    </a:lnTo>
                    <a:lnTo>
                      <a:pt x="75" y="16"/>
                    </a:lnTo>
                    <a:lnTo>
                      <a:pt x="87" y="20"/>
                    </a:lnTo>
                    <a:lnTo>
                      <a:pt x="95" y="24"/>
                    </a:lnTo>
                    <a:lnTo>
                      <a:pt x="108" y="33"/>
                    </a:lnTo>
                    <a:lnTo>
                      <a:pt x="116" y="41"/>
                    </a:lnTo>
                    <a:lnTo>
                      <a:pt x="124" y="45"/>
                    </a:lnTo>
                    <a:lnTo>
                      <a:pt x="137" y="57"/>
                    </a:lnTo>
                    <a:close/>
                  </a:path>
                </a:pathLst>
              </a:custGeom>
              <a:solidFill>
                <a:srgbClr val="850202"/>
              </a:solidFill>
              <a:ln w="0">
                <a:solidFill>
                  <a:srgbClr val="ABABA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8" name="Line 39"/>
              <p:cNvSpPr>
                <a:spLocks noChangeShapeType="1"/>
              </p:cNvSpPr>
              <p:nvPr/>
            </p:nvSpPr>
            <p:spPr bwMode="auto">
              <a:xfrm flipH="1">
                <a:off x="4419" y="2687"/>
                <a:ext cx="575" cy="6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19" name="Line 40"/>
              <p:cNvSpPr>
                <a:spLocks noChangeShapeType="1"/>
              </p:cNvSpPr>
              <p:nvPr/>
            </p:nvSpPr>
            <p:spPr bwMode="auto">
              <a:xfrm flipH="1">
                <a:off x="5022" y="2435"/>
                <a:ext cx="236" cy="2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>
                <a:off x="4448" y="3034"/>
                <a:ext cx="178" cy="194"/>
              </a:xfrm>
              <a:custGeom>
                <a:avLst/>
                <a:gdLst>
                  <a:gd name="T0" fmla="*/ 0 w 178"/>
                  <a:gd name="T1" fmla="*/ 182 h 194"/>
                  <a:gd name="T2" fmla="*/ 12 w 178"/>
                  <a:gd name="T3" fmla="*/ 194 h 194"/>
                  <a:gd name="T4" fmla="*/ 178 w 178"/>
                  <a:gd name="T5" fmla="*/ 17 h 194"/>
                  <a:gd name="T6" fmla="*/ 157 w 178"/>
                  <a:gd name="T7" fmla="*/ 0 h 194"/>
                  <a:gd name="T8" fmla="*/ 0 w 178"/>
                  <a:gd name="T9" fmla="*/ 182 h 1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"/>
                  <a:gd name="T16" fmla="*/ 0 h 194"/>
                  <a:gd name="T17" fmla="*/ 178 w 178"/>
                  <a:gd name="T18" fmla="*/ 194 h 1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" h="194">
                    <a:moveTo>
                      <a:pt x="0" y="182"/>
                    </a:moveTo>
                    <a:lnTo>
                      <a:pt x="12" y="194"/>
                    </a:lnTo>
                    <a:lnTo>
                      <a:pt x="178" y="17"/>
                    </a:lnTo>
                    <a:lnTo>
                      <a:pt x="157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21" name="Line 42"/>
              <p:cNvSpPr>
                <a:spLocks noChangeShapeType="1"/>
              </p:cNvSpPr>
              <p:nvPr/>
            </p:nvSpPr>
            <p:spPr bwMode="auto">
              <a:xfrm flipH="1">
                <a:off x="4667" y="2612"/>
                <a:ext cx="256" cy="306"/>
              </a:xfrm>
              <a:prstGeom prst="line">
                <a:avLst/>
              </a:prstGeom>
              <a:noFill/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22" name="Line 43"/>
              <p:cNvSpPr>
                <a:spLocks noChangeShapeType="1"/>
              </p:cNvSpPr>
              <p:nvPr/>
            </p:nvSpPr>
            <p:spPr bwMode="auto">
              <a:xfrm flipV="1">
                <a:off x="4374" y="3096"/>
                <a:ext cx="140" cy="170"/>
              </a:xfrm>
              <a:prstGeom prst="line">
                <a:avLst/>
              </a:prstGeom>
              <a:noFill/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  <p:sp>
            <p:nvSpPr>
              <p:cNvPr id="23" name="Line 44"/>
              <p:cNvSpPr>
                <a:spLocks noChangeShapeType="1"/>
              </p:cNvSpPr>
              <p:nvPr/>
            </p:nvSpPr>
            <p:spPr bwMode="auto">
              <a:xfrm flipV="1">
                <a:off x="4919" y="2315"/>
                <a:ext cx="227" cy="277"/>
              </a:xfrm>
              <a:prstGeom prst="line">
                <a:avLst/>
              </a:prstGeom>
              <a:noFill/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 dirty="0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Autofit/>
          </a:bodyPr>
          <a:lstStyle/>
          <a:p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>		</a:t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>Procedimiento en </a:t>
            </a:r>
            <a:r>
              <a:rPr lang="es-PE" sz="3200" b="1" dirty="0" err="1" smtClean="0">
                <a:solidFill>
                  <a:schemeClr val="tx1"/>
                </a:solidFill>
              </a:rPr>
              <a:t>eess</a:t>
            </a:r>
            <a:r>
              <a:rPr lang="es-PE" sz="3200" b="1" dirty="0" smtClean="0">
                <a:solidFill>
                  <a:schemeClr val="tx1"/>
                </a:solidFill>
              </a:rPr>
              <a:t/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>		</a:t>
            </a:r>
            <a:br>
              <a:rPr lang="es-PE" sz="3200" b="1" dirty="0" smtClean="0">
                <a:solidFill>
                  <a:schemeClr val="tx1"/>
                </a:solidFill>
              </a:rPr>
            </a:br>
            <a:r>
              <a:rPr lang="es-PE" sz="3200" b="1" dirty="0" smtClean="0">
                <a:solidFill>
                  <a:schemeClr val="tx1"/>
                </a:solidFill>
              </a:rPr>
              <a:t>		</a:t>
            </a:r>
            <a:r>
              <a:rPr lang="es-PE" sz="2800" b="1" dirty="0" smtClean="0">
                <a:solidFill>
                  <a:schemeClr val="tx1"/>
                </a:solidFill>
              </a:rPr>
              <a:t>DE LA  DISPENSACION </a:t>
            </a:r>
            <a:endParaRPr lang="es-PE" sz="2800" b="1" dirty="0"/>
          </a:p>
        </p:txBody>
      </p:sp>
      <p:sp>
        <p:nvSpPr>
          <p:cNvPr id="3" name="2 Rectángulo"/>
          <p:cNvSpPr/>
          <p:nvPr/>
        </p:nvSpPr>
        <p:spPr>
          <a:xfrm>
            <a:off x="395536" y="2132856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_tradnl" sz="2000" dirty="0" smtClean="0"/>
              <a:t>La receta especial ( 2 folios) es retenida en el servicio de farmacia</a:t>
            </a:r>
            <a:endParaRPr lang="es-PE" sz="2000" dirty="0" smtClean="0"/>
          </a:p>
          <a:p>
            <a:pPr lvl="0"/>
            <a:r>
              <a:rPr lang="es-ES_tradnl" sz="2000" dirty="0" smtClean="0"/>
              <a:t>Realiza el descargo en el libro de psicotrópicos </a:t>
            </a:r>
            <a:r>
              <a:rPr lang="es-ES_tradnl" sz="2000" dirty="0" smtClean="0"/>
              <a:t> o </a:t>
            </a:r>
            <a:r>
              <a:rPr lang="es-ES_tradnl" sz="2000" dirty="0" smtClean="0"/>
              <a:t>estupefacientes</a:t>
            </a:r>
          </a:p>
          <a:p>
            <a:pPr lvl="0"/>
            <a:endParaRPr lang="es-PE" sz="2000" dirty="0" smtClean="0"/>
          </a:p>
          <a:p>
            <a:pPr lvl="0"/>
            <a:r>
              <a:rPr lang="es-PE" sz="2000" dirty="0" smtClean="0"/>
              <a:t>Si la receta estuviera incompleta o se obvia alguno de los ítems antes mencionados, se devuelve al médico tratante para que llene  toda la información solicitada, caso contrario no se procede a su atención.</a:t>
            </a:r>
          </a:p>
          <a:p>
            <a:pPr lvl="0"/>
            <a:endParaRPr lang="es-PE" sz="2000" dirty="0" smtClean="0"/>
          </a:p>
          <a:p>
            <a:pPr lvl="0"/>
            <a:r>
              <a:rPr lang="es-PE" sz="2000" dirty="0" smtClean="0"/>
              <a:t>Las recetas especiales de los medicamentos sujetos a balance se archivan, una copia se queda en el servicio de farmacia y la original se remite a la red de servicios de salud, de manera mensual, junto con la informe de consumo integrado (ICI) y una fotocopia del libro de psicotrópicos </a:t>
            </a:r>
            <a:r>
              <a:rPr lang="es-PE" sz="2000" dirty="0" smtClean="0"/>
              <a:t>o</a:t>
            </a:r>
            <a:r>
              <a:rPr lang="es-PE" sz="2000" dirty="0" smtClean="0"/>
              <a:t> </a:t>
            </a:r>
            <a:r>
              <a:rPr lang="es-PE" sz="2000" dirty="0" smtClean="0"/>
              <a:t>estupefacientes.</a:t>
            </a:r>
          </a:p>
          <a:p>
            <a:pPr lvl="0"/>
            <a:endParaRPr lang="es-PE" dirty="0" smtClean="0"/>
          </a:p>
          <a:p>
            <a:pPr lvl="0"/>
            <a:endParaRPr lang="es-PE" dirty="0" smtClean="0"/>
          </a:p>
          <a:p>
            <a:pPr lvl="0"/>
            <a:endParaRPr lang="es-PE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11560" y="692696"/>
            <a:ext cx="4648200" cy="701675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Las recetas especiales deben ser extendidas por triplicado (Art 25°)</a:t>
            </a:r>
            <a:endParaRPr lang="es-ES_tradnl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755576" y="1844824"/>
            <a:ext cx="160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b="1" dirty="0">
                <a:latin typeface="+mj-lt"/>
              </a:rPr>
              <a:t>RECETA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11560" y="2348880"/>
            <a:ext cx="1295400" cy="30797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ORIGINAL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11560" y="3140968"/>
            <a:ext cx="1295400" cy="3079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1</a:t>
            </a:r>
            <a:r>
              <a:rPr lang="es-ES_tradnl" sz="1400" b="1" baseline="30000" dirty="0">
                <a:solidFill>
                  <a:srgbClr val="7030A0"/>
                </a:solidFill>
                <a:latin typeface="AGaramond"/>
              </a:rPr>
              <a:t>ra</a:t>
            </a: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 COPIA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11760" y="2780928"/>
            <a:ext cx="1295400" cy="30777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PACIENTE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427984" y="2636912"/>
            <a:ext cx="1295400" cy="7386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 smtClean="0">
                <a:solidFill>
                  <a:srgbClr val="7030A0"/>
                </a:solidFill>
                <a:latin typeface="AGaramond"/>
              </a:rPr>
              <a:t>SERVICIO DE FARMACIA</a:t>
            </a:r>
            <a:endParaRPr lang="es-ES_tradnl" sz="1400" b="1" dirty="0">
              <a:solidFill>
                <a:srgbClr val="7030A0"/>
              </a:solidFill>
              <a:latin typeface="AGaramond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228184" y="3284984"/>
            <a:ext cx="1944216" cy="7386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 smtClean="0">
                <a:solidFill>
                  <a:srgbClr val="7030A0"/>
                </a:solidFill>
                <a:latin typeface="AGaramond"/>
              </a:rPr>
              <a:t>RED DE SALUD             (consolidado con receta  </a:t>
            </a: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original)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156176" y="2276872"/>
            <a:ext cx="2016224" cy="5232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 smtClean="0">
                <a:solidFill>
                  <a:srgbClr val="7030A0"/>
                </a:solidFill>
                <a:latin typeface="AGaramond"/>
              </a:rPr>
              <a:t>SERVICIO FARMACIA          </a:t>
            </a: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(Archivo  por  2 años)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39552" y="5877272"/>
            <a:ext cx="1295400" cy="307975"/>
          </a:xfrm>
          <a:prstGeom prst="rect">
            <a:avLst/>
          </a:prstGeom>
          <a:solidFill>
            <a:srgbClr val="92D05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2</a:t>
            </a:r>
            <a:r>
              <a:rPr lang="es-ES_tradnl" sz="1400" b="1" baseline="30000" dirty="0">
                <a:solidFill>
                  <a:srgbClr val="7030A0"/>
                </a:solidFill>
                <a:latin typeface="AGaramond"/>
              </a:rPr>
              <a:t>da</a:t>
            </a: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 COPIA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203848" y="5733256"/>
            <a:ext cx="1981200" cy="5232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PRESCRIPTOR       (Archivo  por 2 años)</a:t>
            </a:r>
          </a:p>
        </p:txBody>
      </p:sp>
      <p:sp>
        <p:nvSpPr>
          <p:cNvPr id="25" name="24 Flecha derecha"/>
          <p:cNvSpPr/>
          <p:nvPr/>
        </p:nvSpPr>
        <p:spPr>
          <a:xfrm rot="1075274">
            <a:off x="2123728" y="2276872"/>
            <a:ext cx="43204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25 Flecha derecha"/>
          <p:cNvSpPr/>
          <p:nvPr/>
        </p:nvSpPr>
        <p:spPr>
          <a:xfrm rot="19441474">
            <a:off x="2065410" y="3154658"/>
            <a:ext cx="43204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26 Flecha derecha"/>
          <p:cNvSpPr/>
          <p:nvPr/>
        </p:nvSpPr>
        <p:spPr>
          <a:xfrm rot="21384583">
            <a:off x="1994973" y="5684591"/>
            <a:ext cx="761566" cy="5112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8" name="27 Flecha derecha"/>
          <p:cNvSpPr/>
          <p:nvPr/>
        </p:nvSpPr>
        <p:spPr>
          <a:xfrm rot="19441474">
            <a:off x="5737818" y="2362571"/>
            <a:ext cx="43204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9" name="28 Flecha derecha"/>
          <p:cNvSpPr/>
          <p:nvPr/>
        </p:nvSpPr>
        <p:spPr>
          <a:xfrm rot="1075274">
            <a:off x="5708112" y="3340974"/>
            <a:ext cx="43204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0" name="29 Flecha derecha"/>
          <p:cNvSpPr/>
          <p:nvPr/>
        </p:nvSpPr>
        <p:spPr>
          <a:xfrm rot="21384583">
            <a:off x="3792791" y="2729230"/>
            <a:ext cx="66220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31" name="il_fi" descr="http://blogjesussilvaherzogm.typepad.com/.a/6a00d8341d9eec53ef01156f88080b970c-320w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284984"/>
            <a:ext cx="1774124" cy="141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Lock"/>
          <p:cNvSpPr>
            <a:spLocks noEditPoints="1" noChangeArrowheads="1"/>
          </p:cNvSpPr>
          <p:nvPr/>
        </p:nvSpPr>
        <p:spPr bwMode="auto">
          <a:xfrm>
            <a:off x="8193088" y="1772816"/>
            <a:ext cx="950912" cy="8794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2" name="31 Imagen" descr="[farmacia%255B3%255D.gif]"/>
          <p:cNvPicPr/>
          <p:nvPr/>
        </p:nvPicPr>
        <p:blipFill>
          <a:blip r:embed="rId3" cstate="print"/>
          <a:srcRect t="8316" b="23701"/>
          <a:stretch>
            <a:fillRect/>
          </a:stretch>
        </p:blipFill>
        <p:spPr bwMode="auto">
          <a:xfrm>
            <a:off x="5436096" y="260648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Flecha derecha"/>
          <p:cNvSpPr/>
          <p:nvPr/>
        </p:nvSpPr>
        <p:spPr>
          <a:xfrm rot="5340000">
            <a:off x="6955280" y="4010338"/>
            <a:ext cx="403945" cy="6817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156176" y="4725144"/>
            <a:ext cx="1944216" cy="5232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400" b="1" dirty="0" smtClean="0">
                <a:solidFill>
                  <a:srgbClr val="7030A0"/>
                </a:solidFill>
                <a:latin typeface="AGaramond"/>
              </a:rPr>
              <a:t>DMID             </a:t>
            </a:r>
            <a:r>
              <a:rPr lang="es-ES_tradnl" sz="1400" b="1" dirty="0">
                <a:solidFill>
                  <a:srgbClr val="7030A0"/>
                </a:solidFill>
                <a:latin typeface="AGaramond"/>
              </a:rPr>
              <a:t>(Balance  </a:t>
            </a:r>
            <a:r>
              <a:rPr lang="es-ES_tradnl" sz="1400" b="1" dirty="0" smtClean="0">
                <a:solidFill>
                  <a:srgbClr val="7030A0"/>
                </a:solidFill>
                <a:latin typeface="AGaramond"/>
              </a:rPr>
              <a:t>final)</a:t>
            </a:r>
            <a:endParaRPr lang="es-ES_tradnl" sz="1400" b="1" dirty="0">
              <a:solidFill>
                <a:srgbClr val="7030A0"/>
              </a:solidFill>
              <a:latin typeface="AGaramon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3568" y="548680"/>
            <a:ext cx="6858000" cy="2303463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LIBROS DE CONTROL  (Art. 40°)</a:t>
            </a:r>
          </a:p>
          <a:p>
            <a:pPr algn="just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PE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b="1" dirty="0">
                <a:solidFill>
                  <a:schemeClr val="accent6">
                    <a:lumMod val="50000"/>
                  </a:schemeClr>
                </a:solidFill>
              </a:rPr>
              <a:t>Los establecimientos farmacéuticos, instituciones y  universidades que manejan sustancias estupefacientes, psicotrópicos y precursores de uso médico y otras sustancias sujetas a fiscalización sanitaria están obligados a llevar los siguientes libros:</a:t>
            </a:r>
            <a:endParaRPr lang="es-ES_tradnl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7584" y="3356992"/>
            <a:ext cx="4800600" cy="37132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Control de Estupefacientes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99592" y="4077072"/>
            <a:ext cx="4800600" cy="37132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Control de Psicotrópicos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71600" y="5229200"/>
            <a:ext cx="6858000" cy="34035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accent6">
                    <a:lumMod val="50000"/>
                  </a:schemeClr>
                </a:solidFill>
              </a:rPr>
              <a:t>Los libros deben ser legalizados y visados por la </a:t>
            </a:r>
            <a:r>
              <a:rPr lang="es-PE" sz="1600" b="1" dirty="0" smtClean="0">
                <a:solidFill>
                  <a:schemeClr val="accent6">
                    <a:lumMod val="50000"/>
                  </a:schemeClr>
                </a:solidFill>
              </a:rPr>
              <a:t>DMID</a:t>
            </a:r>
            <a:endParaRPr lang="es-PE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5940152" y="2780928"/>
            <a:ext cx="3048000" cy="1847850"/>
            <a:chOff x="3816" y="1524"/>
            <a:chExt cx="1920" cy="1164"/>
          </a:xfrm>
        </p:grpSpPr>
        <p:grpSp>
          <p:nvGrpSpPr>
            <p:cNvPr id="12" name="Group 12"/>
            <p:cNvGrpSpPr>
              <a:grpSpLocks/>
            </p:cNvGrpSpPr>
            <p:nvPr/>
          </p:nvGrpSpPr>
          <p:grpSpPr bwMode="auto">
            <a:xfrm>
              <a:off x="3816" y="1524"/>
              <a:ext cx="1920" cy="1164"/>
              <a:chOff x="1671" y="1500"/>
              <a:chExt cx="2406" cy="1308"/>
            </a:xfrm>
          </p:grpSpPr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2697" y="1806"/>
                <a:ext cx="1380" cy="888"/>
              </a:xfrm>
              <a:custGeom>
                <a:avLst/>
                <a:gdLst>
                  <a:gd name="T0" fmla="*/ 18 w 1380"/>
                  <a:gd name="T1" fmla="*/ 480 h 888"/>
                  <a:gd name="T2" fmla="*/ 6 w 1380"/>
                  <a:gd name="T3" fmla="*/ 492 h 888"/>
                  <a:gd name="T4" fmla="*/ 6 w 1380"/>
                  <a:gd name="T5" fmla="*/ 492 h 888"/>
                  <a:gd name="T6" fmla="*/ 6 w 1380"/>
                  <a:gd name="T7" fmla="*/ 504 h 888"/>
                  <a:gd name="T8" fmla="*/ 0 w 1380"/>
                  <a:gd name="T9" fmla="*/ 528 h 888"/>
                  <a:gd name="T10" fmla="*/ 0 w 1380"/>
                  <a:gd name="T11" fmla="*/ 564 h 888"/>
                  <a:gd name="T12" fmla="*/ 6 w 1380"/>
                  <a:gd name="T13" fmla="*/ 582 h 888"/>
                  <a:gd name="T14" fmla="*/ 12 w 1380"/>
                  <a:gd name="T15" fmla="*/ 600 h 888"/>
                  <a:gd name="T16" fmla="*/ 24 w 1380"/>
                  <a:gd name="T17" fmla="*/ 606 h 888"/>
                  <a:gd name="T18" fmla="*/ 36 w 1380"/>
                  <a:gd name="T19" fmla="*/ 612 h 888"/>
                  <a:gd name="T20" fmla="*/ 846 w 1380"/>
                  <a:gd name="T21" fmla="*/ 888 h 888"/>
                  <a:gd name="T22" fmla="*/ 1380 w 1380"/>
                  <a:gd name="T23" fmla="*/ 12 h 888"/>
                  <a:gd name="T24" fmla="*/ 1368 w 1380"/>
                  <a:gd name="T25" fmla="*/ 0 h 888"/>
                  <a:gd name="T26" fmla="*/ 840 w 1380"/>
                  <a:gd name="T27" fmla="*/ 864 h 888"/>
                  <a:gd name="T28" fmla="*/ 24 w 1380"/>
                  <a:gd name="T29" fmla="*/ 600 h 888"/>
                  <a:gd name="T30" fmla="*/ 18 w 1380"/>
                  <a:gd name="T31" fmla="*/ 588 h 888"/>
                  <a:gd name="T32" fmla="*/ 12 w 1380"/>
                  <a:gd name="T33" fmla="*/ 570 h 888"/>
                  <a:gd name="T34" fmla="*/ 12 w 1380"/>
                  <a:gd name="T35" fmla="*/ 558 h 888"/>
                  <a:gd name="T36" fmla="*/ 6 w 1380"/>
                  <a:gd name="T37" fmla="*/ 534 h 888"/>
                  <a:gd name="T38" fmla="*/ 12 w 1380"/>
                  <a:gd name="T39" fmla="*/ 516 h 888"/>
                  <a:gd name="T40" fmla="*/ 12 w 1380"/>
                  <a:gd name="T41" fmla="*/ 504 h 888"/>
                  <a:gd name="T42" fmla="*/ 18 w 1380"/>
                  <a:gd name="T43" fmla="*/ 492 h 888"/>
                  <a:gd name="T44" fmla="*/ 18 w 1380"/>
                  <a:gd name="T45" fmla="*/ 492 h 888"/>
                  <a:gd name="T46" fmla="*/ 24 w 1380"/>
                  <a:gd name="T47" fmla="*/ 486 h 888"/>
                  <a:gd name="T48" fmla="*/ 36 w 1380"/>
                  <a:gd name="T49" fmla="*/ 486 h 888"/>
                  <a:gd name="T50" fmla="*/ 18 w 1380"/>
                  <a:gd name="T51" fmla="*/ 480 h 8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80"/>
                  <a:gd name="T79" fmla="*/ 0 h 888"/>
                  <a:gd name="T80" fmla="*/ 1380 w 1380"/>
                  <a:gd name="T81" fmla="*/ 888 h 8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80" h="888">
                    <a:moveTo>
                      <a:pt x="18" y="480"/>
                    </a:moveTo>
                    <a:lnTo>
                      <a:pt x="6" y="492"/>
                    </a:lnTo>
                    <a:lnTo>
                      <a:pt x="6" y="504"/>
                    </a:lnTo>
                    <a:lnTo>
                      <a:pt x="0" y="528"/>
                    </a:lnTo>
                    <a:lnTo>
                      <a:pt x="0" y="564"/>
                    </a:lnTo>
                    <a:lnTo>
                      <a:pt x="6" y="582"/>
                    </a:lnTo>
                    <a:lnTo>
                      <a:pt x="12" y="600"/>
                    </a:lnTo>
                    <a:lnTo>
                      <a:pt x="24" y="606"/>
                    </a:lnTo>
                    <a:lnTo>
                      <a:pt x="36" y="612"/>
                    </a:lnTo>
                    <a:lnTo>
                      <a:pt x="846" y="888"/>
                    </a:lnTo>
                    <a:lnTo>
                      <a:pt x="1380" y="12"/>
                    </a:lnTo>
                    <a:lnTo>
                      <a:pt x="1368" y="0"/>
                    </a:lnTo>
                    <a:lnTo>
                      <a:pt x="840" y="864"/>
                    </a:lnTo>
                    <a:lnTo>
                      <a:pt x="24" y="600"/>
                    </a:lnTo>
                    <a:lnTo>
                      <a:pt x="18" y="588"/>
                    </a:lnTo>
                    <a:lnTo>
                      <a:pt x="12" y="570"/>
                    </a:lnTo>
                    <a:lnTo>
                      <a:pt x="12" y="558"/>
                    </a:lnTo>
                    <a:lnTo>
                      <a:pt x="6" y="534"/>
                    </a:lnTo>
                    <a:lnTo>
                      <a:pt x="12" y="516"/>
                    </a:lnTo>
                    <a:lnTo>
                      <a:pt x="12" y="504"/>
                    </a:lnTo>
                    <a:lnTo>
                      <a:pt x="18" y="492"/>
                    </a:lnTo>
                    <a:lnTo>
                      <a:pt x="24" y="486"/>
                    </a:lnTo>
                    <a:lnTo>
                      <a:pt x="36" y="486"/>
                    </a:lnTo>
                    <a:lnTo>
                      <a:pt x="18" y="480"/>
                    </a:lnTo>
                    <a:close/>
                  </a:path>
                </a:pathLst>
              </a:custGeom>
              <a:solidFill>
                <a:srgbClr val="0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2709" y="1800"/>
                <a:ext cx="1356" cy="870"/>
              </a:xfrm>
              <a:custGeom>
                <a:avLst/>
                <a:gdLst>
                  <a:gd name="T0" fmla="*/ 822 w 1356"/>
                  <a:gd name="T1" fmla="*/ 852 h 870"/>
                  <a:gd name="T2" fmla="*/ 54 w 1356"/>
                  <a:gd name="T3" fmla="*/ 606 h 870"/>
                  <a:gd name="T4" fmla="*/ 24 w 1356"/>
                  <a:gd name="T5" fmla="*/ 594 h 870"/>
                  <a:gd name="T6" fmla="*/ 6 w 1356"/>
                  <a:gd name="T7" fmla="*/ 582 h 870"/>
                  <a:gd name="T8" fmla="*/ 0 w 1356"/>
                  <a:gd name="T9" fmla="*/ 576 h 870"/>
                  <a:gd name="T10" fmla="*/ 6 w 1356"/>
                  <a:gd name="T11" fmla="*/ 588 h 870"/>
                  <a:gd name="T12" fmla="*/ 6 w 1356"/>
                  <a:gd name="T13" fmla="*/ 594 h 870"/>
                  <a:gd name="T14" fmla="*/ 12 w 1356"/>
                  <a:gd name="T15" fmla="*/ 606 h 870"/>
                  <a:gd name="T16" fmla="*/ 828 w 1356"/>
                  <a:gd name="T17" fmla="*/ 870 h 870"/>
                  <a:gd name="T18" fmla="*/ 1356 w 1356"/>
                  <a:gd name="T19" fmla="*/ 6 h 870"/>
                  <a:gd name="T20" fmla="*/ 1344 w 1356"/>
                  <a:gd name="T21" fmla="*/ 0 h 870"/>
                  <a:gd name="T22" fmla="*/ 822 w 1356"/>
                  <a:gd name="T23" fmla="*/ 852 h 87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56"/>
                  <a:gd name="T37" fmla="*/ 0 h 870"/>
                  <a:gd name="T38" fmla="*/ 1356 w 1356"/>
                  <a:gd name="T39" fmla="*/ 870 h 87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56" h="870">
                    <a:moveTo>
                      <a:pt x="822" y="852"/>
                    </a:moveTo>
                    <a:lnTo>
                      <a:pt x="54" y="606"/>
                    </a:lnTo>
                    <a:lnTo>
                      <a:pt x="24" y="594"/>
                    </a:lnTo>
                    <a:lnTo>
                      <a:pt x="6" y="582"/>
                    </a:lnTo>
                    <a:lnTo>
                      <a:pt x="0" y="576"/>
                    </a:lnTo>
                    <a:lnTo>
                      <a:pt x="6" y="588"/>
                    </a:lnTo>
                    <a:lnTo>
                      <a:pt x="6" y="594"/>
                    </a:lnTo>
                    <a:lnTo>
                      <a:pt x="12" y="606"/>
                    </a:lnTo>
                    <a:lnTo>
                      <a:pt x="828" y="870"/>
                    </a:lnTo>
                    <a:lnTo>
                      <a:pt x="1356" y="6"/>
                    </a:lnTo>
                    <a:lnTo>
                      <a:pt x="1344" y="0"/>
                    </a:lnTo>
                    <a:lnTo>
                      <a:pt x="822" y="85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3531" y="1698"/>
                <a:ext cx="522" cy="954"/>
              </a:xfrm>
              <a:custGeom>
                <a:avLst/>
                <a:gdLst>
                  <a:gd name="T0" fmla="*/ 522 w 522"/>
                  <a:gd name="T1" fmla="*/ 0 h 954"/>
                  <a:gd name="T2" fmla="*/ 6 w 522"/>
                  <a:gd name="T3" fmla="*/ 852 h 954"/>
                  <a:gd name="T4" fmla="*/ 0 w 522"/>
                  <a:gd name="T5" fmla="*/ 852 h 954"/>
                  <a:gd name="T6" fmla="*/ 0 w 522"/>
                  <a:gd name="T7" fmla="*/ 954 h 954"/>
                  <a:gd name="T8" fmla="*/ 522 w 522"/>
                  <a:gd name="T9" fmla="*/ 102 h 954"/>
                  <a:gd name="T10" fmla="*/ 522 w 522"/>
                  <a:gd name="T11" fmla="*/ 0 h 9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2"/>
                  <a:gd name="T19" fmla="*/ 0 h 954"/>
                  <a:gd name="T20" fmla="*/ 522 w 522"/>
                  <a:gd name="T21" fmla="*/ 954 h 9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2" h="954">
                    <a:moveTo>
                      <a:pt x="522" y="0"/>
                    </a:moveTo>
                    <a:lnTo>
                      <a:pt x="6" y="852"/>
                    </a:lnTo>
                    <a:lnTo>
                      <a:pt x="0" y="852"/>
                    </a:lnTo>
                    <a:lnTo>
                      <a:pt x="0" y="954"/>
                    </a:lnTo>
                    <a:lnTo>
                      <a:pt x="522" y="102"/>
                    </a:lnTo>
                    <a:lnTo>
                      <a:pt x="5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703" y="2292"/>
                <a:ext cx="828" cy="360"/>
              </a:xfrm>
              <a:custGeom>
                <a:avLst/>
                <a:gdLst>
                  <a:gd name="T0" fmla="*/ 816 w 828"/>
                  <a:gd name="T1" fmla="*/ 252 h 360"/>
                  <a:gd name="T2" fmla="*/ 30 w 828"/>
                  <a:gd name="T3" fmla="*/ 0 h 360"/>
                  <a:gd name="T4" fmla="*/ 18 w 828"/>
                  <a:gd name="T5" fmla="*/ 0 h 360"/>
                  <a:gd name="T6" fmla="*/ 12 w 828"/>
                  <a:gd name="T7" fmla="*/ 6 h 360"/>
                  <a:gd name="T8" fmla="*/ 12 w 828"/>
                  <a:gd name="T9" fmla="*/ 6 h 360"/>
                  <a:gd name="T10" fmla="*/ 6 w 828"/>
                  <a:gd name="T11" fmla="*/ 18 h 360"/>
                  <a:gd name="T12" fmla="*/ 6 w 828"/>
                  <a:gd name="T13" fmla="*/ 30 h 360"/>
                  <a:gd name="T14" fmla="*/ 0 w 828"/>
                  <a:gd name="T15" fmla="*/ 48 h 360"/>
                  <a:gd name="T16" fmla="*/ 6 w 828"/>
                  <a:gd name="T17" fmla="*/ 72 h 360"/>
                  <a:gd name="T18" fmla="*/ 6 w 828"/>
                  <a:gd name="T19" fmla="*/ 84 h 360"/>
                  <a:gd name="T20" fmla="*/ 12 w 828"/>
                  <a:gd name="T21" fmla="*/ 90 h 360"/>
                  <a:gd name="T22" fmla="*/ 30 w 828"/>
                  <a:gd name="T23" fmla="*/ 102 h 360"/>
                  <a:gd name="T24" fmla="*/ 60 w 828"/>
                  <a:gd name="T25" fmla="*/ 114 h 360"/>
                  <a:gd name="T26" fmla="*/ 828 w 828"/>
                  <a:gd name="T27" fmla="*/ 360 h 360"/>
                  <a:gd name="T28" fmla="*/ 828 w 828"/>
                  <a:gd name="T29" fmla="*/ 258 h 360"/>
                  <a:gd name="T30" fmla="*/ 822 w 828"/>
                  <a:gd name="T31" fmla="*/ 258 h 360"/>
                  <a:gd name="T32" fmla="*/ 816 w 828"/>
                  <a:gd name="T33" fmla="*/ 252 h 36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28"/>
                  <a:gd name="T52" fmla="*/ 0 h 360"/>
                  <a:gd name="T53" fmla="*/ 828 w 828"/>
                  <a:gd name="T54" fmla="*/ 360 h 36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28" h="360">
                    <a:moveTo>
                      <a:pt x="816" y="252"/>
                    </a:moveTo>
                    <a:lnTo>
                      <a:pt x="30" y="0"/>
                    </a:lnTo>
                    <a:lnTo>
                      <a:pt x="18" y="0"/>
                    </a:lnTo>
                    <a:lnTo>
                      <a:pt x="12" y="6"/>
                    </a:lnTo>
                    <a:lnTo>
                      <a:pt x="6" y="18"/>
                    </a:lnTo>
                    <a:lnTo>
                      <a:pt x="6" y="30"/>
                    </a:lnTo>
                    <a:lnTo>
                      <a:pt x="0" y="48"/>
                    </a:lnTo>
                    <a:lnTo>
                      <a:pt x="6" y="72"/>
                    </a:lnTo>
                    <a:lnTo>
                      <a:pt x="6" y="84"/>
                    </a:lnTo>
                    <a:lnTo>
                      <a:pt x="12" y="90"/>
                    </a:lnTo>
                    <a:lnTo>
                      <a:pt x="30" y="102"/>
                    </a:lnTo>
                    <a:lnTo>
                      <a:pt x="60" y="114"/>
                    </a:lnTo>
                    <a:lnTo>
                      <a:pt x="828" y="360"/>
                    </a:lnTo>
                    <a:lnTo>
                      <a:pt x="828" y="258"/>
                    </a:lnTo>
                    <a:lnTo>
                      <a:pt x="822" y="258"/>
                    </a:lnTo>
                    <a:lnTo>
                      <a:pt x="816" y="25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715" y="1500"/>
                <a:ext cx="1344" cy="1050"/>
              </a:xfrm>
              <a:custGeom>
                <a:avLst/>
                <a:gdLst>
                  <a:gd name="T0" fmla="*/ 1338 w 1344"/>
                  <a:gd name="T1" fmla="*/ 198 h 1050"/>
                  <a:gd name="T2" fmla="*/ 1344 w 1344"/>
                  <a:gd name="T3" fmla="*/ 192 h 1050"/>
                  <a:gd name="T4" fmla="*/ 1344 w 1344"/>
                  <a:gd name="T5" fmla="*/ 192 h 1050"/>
                  <a:gd name="T6" fmla="*/ 1338 w 1344"/>
                  <a:gd name="T7" fmla="*/ 186 h 1050"/>
                  <a:gd name="T8" fmla="*/ 1338 w 1344"/>
                  <a:gd name="T9" fmla="*/ 186 h 1050"/>
                  <a:gd name="T10" fmla="*/ 1326 w 1344"/>
                  <a:gd name="T11" fmla="*/ 180 h 1050"/>
                  <a:gd name="T12" fmla="*/ 612 w 1344"/>
                  <a:gd name="T13" fmla="*/ 12 h 1050"/>
                  <a:gd name="T14" fmla="*/ 588 w 1344"/>
                  <a:gd name="T15" fmla="*/ 6 h 1050"/>
                  <a:gd name="T16" fmla="*/ 576 w 1344"/>
                  <a:gd name="T17" fmla="*/ 0 h 1050"/>
                  <a:gd name="T18" fmla="*/ 570 w 1344"/>
                  <a:gd name="T19" fmla="*/ 0 h 1050"/>
                  <a:gd name="T20" fmla="*/ 570 w 1344"/>
                  <a:gd name="T21" fmla="*/ 6 h 1050"/>
                  <a:gd name="T22" fmla="*/ 564 w 1344"/>
                  <a:gd name="T23" fmla="*/ 6 h 1050"/>
                  <a:gd name="T24" fmla="*/ 558 w 1344"/>
                  <a:gd name="T25" fmla="*/ 6 h 1050"/>
                  <a:gd name="T26" fmla="*/ 552 w 1344"/>
                  <a:gd name="T27" fmla="*/ 12 h 1050"/>
                  <a:gd name="T28" fmla="*/ 0 w 1344"/>
                  <a:gd name="T29" fmla="*/ 786 h 1050"/>
                  <a:gd name="T30" fmla="*/ 18 w 1344"/>
                  <a:gd name="T31" fmla="*/ 792 h 1050"/>
                  <a:gd name="T32" fmla="*/ 804 w 1344"/>
                  <a:gd name="T33" fmla="*/ 1044 h 1050"/>
                  <a:gd name="T34" fmla="*/ 810 w 1344"/>
                  <a:gd name="T35" fmla="*/ 1050 h 1050"/>
                  <a:gd name="T36" fmla="*/ 822 w 1344"/>
                  <a:gd name="T37" fmla="*/ 1050 h 1050"/>
                  <a:gd name="T38" fmla="*/ 1338 w 1344"/>
                  <a:gd name="T39" fmla="*/ 198 h 10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44"/>
                  <a:gd name="T61" fmla="*/ 0 h 1050"/>
                  <a:gd name="T62" fmla="*/ 1344 w 1344"/>
                  <a:gd name="T63" fmla="*/ 1050 h 105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44" h="1050">
                    <a:moveTo>
                      <a:pt x="1338" y="198"/>
                    </a:moveTo>
                    <a:lnTo>
                      <a:pt x="1344" y="192"/>
                    </a:lnTo>
                    <a:lnTo>
                      <a:pt x="1338" y="186"/>
                    </a:lnTo>
                    <a:lnTo>
                      <a:pt x="1326" y="180"/>
                    </a:lnTo>
                    <a:lnTo>
                      <a:pt x="612" y="12"/>
                    </a:lnTo>
                    <a:lnTo>
                      <a:pt x="588" y="6"/>
                    </a:lnTo>
                    <a:lnTo>
                      <a:pt x="576" y="0"/>
                    </a:lnTo>
                    <a:lnTo>
                      <a:pt x="570" y="0"/>
                    </a:lnTo>
                    <a:lnTo>
                      <a:pt x="570" y="6"/>
                    </a:lnTo>
                    <a:lnTo>
                      <a:pt x="564" y="6"/>
                    </a:lnTo>
                    <a:lnTo>
                      <a:pt x="558" y="6"/>
                    </a:lnTo>
                    <a:lnTo>
                      <a:pt x="552" y="12"/>
                    </a:lnTo>
                    <a:lnTo>
                      <a:pt x="0" y="786"/>
                    </a:lnTo>
                    <a:lnTo>
                      <a:pt x="18" y="792"/>
                    </a:lnTo>
                    <a:lnTo>
                      <a:pt x="804" y="1044"/>
                    </a:lnTo>
                    <a:lnTo>
                      <a:pt x="810" y="1050"/>
                    </a:lnTo>
                    <a:lnTo>
                      <a:pt x="822" y="1050"/>
                    </a:lnTo>
                    <a:lnTo>
                      <a:pt x="1338" y="198"/>
                    </a:lnTo>
                    <a:close/>
                  </a:path>
                </a:pathLst>
              </a:custGeom>
              <a:solidFill>
                <a:srgbClr val="00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3459" y="1668"/>
                <a:ext cx="600" cy="882"/>
              </a:xfrm>
              <a:custGeom>
                <a:avLst/>
                <a:gdLst>
                  <a:gd name="T0" fmla="*/ 600 w 600"/>
                  <a:gd name="T1" fmla="*/ 24 h 882"/>
                  <a:gd name="T2" fmla="*/ 600 w 600"/>
                  <a:gd name="T3" fmla="*/ 24 h 882"/>
                  <a:gd name="T4" fmla="*/ 600 w 600"/>
                  <a:gd name="T5" fmla="*/ 18 h 882"/>
                  <a:gd name="T6" fmla="*/ 594 w 600"/>
                  <a:gd name="T7" fmla="*/ 18 h 882"/>
                  <a:gd name="T8" fmla="*/ 582 w 600"/>
                  <a:gd name="T9" fmla="*/ 12 h 882"/>
                  <a:gd name="T10" fmla="*/ 522 w 600"/>
                  <a:gd name="T11" fmla="*/ 0 h 882"/>
                  <a:gd name="T12" fmla="*/ 0 w 600"/>
                  <a:gd name="T13" fmla="*/ 864 h 882"/>
                  <a:gd name="T14" fmla="*/ 60 w 600"/>
                  <a:gd name="T15" fmla="*/ 876 h 882"/>
                  <a:gd name="T16" fmla="*/ 72 w 600"/>
                  <a:gd name="T17" fmla="*/ 882 h 882"/>
                  <a:gd name="T18" fmla="*/ 78 w 600"/>
                  <a:gd name="T19" fmla="*/ 882 h 882"/>
                  <a:gd name="T20" fmla="*/ 600 w 600"/>
                  <a:gd name="T21" fmla="*/ 24 h 88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00"/>
                  <a:gd name="T34" fmla="*/ 0 h 882"/>
                  <a:gd name="T35" fmla="*/ 600 w 600"/>
                  <a:gd name="T36" fmla="*/ 882 h 88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00" h="882">
                    <a:moveTo>
                      <a:pt x="600" y="24"/>
                    </a:moveTo>
                    <a:lnTo>
                      <a:pt x="600" y="24"/>
                    </a:lnTo>
                    <a:lnTo>
                      <a:pt x="600" y="18"/>
                    </a:lnTo>
                    <a:lnTo>
                      <a:pt x="594" y="18"/>
                    </a:lnTo>
                    <a:lnTo>
                      <a:pt x="582" y="12"/>
                    </a:lnTo>
                    <a:lnTo>
                      <a:pt x="522" y="0"/>
                    </a:lnTo>
                    <a:lnTo>
                      <a:pt x="0" y="864"/>
                    </a:lnTo>
                    <a:lnTo>
                      <a:pt x="60" y="876"/>
                    </a:lnTo>
                    <a:lnTo>
                      <a:pt x="72" y="882"/>
                    </a:lnTo>
                    <a:lnTo>
                      <a:pt x="78" y="882"/>
                    </a:lnTo>
                    <a:lnTo>
                      <a:pt x="600" y="24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745" y="1506"/>
                <a:ext cx="582" cy="798"/>
              </a:xfrm>
              <a:custGeom>
                <a:avLst/>
                <a:gdLst>
                  <a:gd name="T0" fmla="*/ 582 w 582"/>
                  <a:gd name="T1" fmla="*/ 6 h 798"/>
                  <a:gd name="T2" fmla="*/ 564 w 582"/>
                  <a:gd name="T3" fmla="*/ 0 h 798"/>
                  <a:gd name="T4" fmla="*/ 0 w 582"/>
                  <a:gd name="T5" fmla="*/ 792 h 798"/>
                  <a:gd name="T6" fmla="*/ 30 w 582"/>
                  <a:gd name="T7" fmla="*/ 798 h 798"/>
                  <a:gd name="T8" fmla="*/ 582 w 582"/>
                  <a:gd name="T9" fmla="*/ 6 h 7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2"/>
                  <a:gd name="T16" fmla="*/ 0 h 798"/>
                  <a:gd name="T17" fmla="*/ 582 w 582"/>
                  <a:gd name="T18" fmla="*/ 798 h 7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2" h="798">
                    <a:moveTo>
                      <a:pt x="582" y="6"/>
                    </a:moveTo>
                    <a:lnTo>
                      <a:pt x="564" y="0"/>
                    </a:lnTo>
                    <a:lnTo>
                      <a:pt x="0" y="792"/>
                    </a:lnTo>
                    <a:lnTo>
                      <a:pt x="30" y="798"/>
                    </a:lnTo>
                    <a:lnTo>
                      <a:pt x="582" y="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671" y="1692"/>
                <a:ext cx="1278" cy="1116"/>
              </a:xfrm>
              <a:custGeom>
                <a:avLst/>
                <a:gdLst>
                  <a:gd name="T0" fmla="*/ 1266 w 1278"/>
                  <a:gd name="T1" fmla="*/ 894 h 1116"/>
                  <a:gd name="T2" fmla="*/ 276 w 1278"/>
                  <a:gd name="T3" fmla="*/ 1080 h 1116"/>
                  <a:gd name="T4" fmla="*/ 270 w 1278"/>
                  <a:gd name="T5" fmla="*/ 1080 h 1116"/>
                  <a:gd name="T6" fmla="*/ 258 w 1278"/>
                  <a:gd name="T7" fmla="*/ 1092 h 1116"/>
                  <a:gd name="T8" fmla="*/ 252 w 1278"/>
                  <a:gd name="T9" fmla="*/ 1092 h 1116"/>
                  <a:gd name="T10" fmla="*/ 240 w 1278"/>
                  <a:gd name="T11" fmla="*/ 1086 h 1116"/>
                  <a:gd name="T12" fmla="*/ 18 w 1278"/>
                  <a:gd name="T13" fmla="*/ 72 h 1116"/>
                  <a:gd name="T14" fmla="*/ 12 w 1278"/>
                  <a:gd name="T15" fmla="*/ 36 h 1116"/>
                  <a:gd name="T16" fmla="*/ 42 w 1278"/>
                  <a:gd name="T17" fmla="*/ 0 h 1116"/>
                  <a:gd name="T18" fmla="*/ 18 w 1278"/>
                  <a:gd name="T19" fmla="*/ 12 h 1116"/>
                  <a:gd name="T20" fmla="*/ 6 w 1278"/>
                  <a:gd name="T21" fmla="*/ 30 h 1116"/>
                  <a:gd name="T22" fmla="*/ 0 w 1278"/>
                  <a:gd name="T23" fmla="*/ 48 h 1116"/>
                  <a:gd name="T24" fmla="*/ 0 w 1278"/>
                  <a:gd name="T25" fmla="*/ 66 h 1116"/>
                  <a:gd name="T26" fmla="*/ 222 w 1278"/>
                  <a:gd name="T27" fmla="*/ 1092 h 1116"/>
                  <a:gd name="T28" fmla="*/ 228 w 1278"/>
                  <a:gd name="T29" fmla="*/ 1110 h 1116"/>
                  <a:gd name="T30" fmla="*/ 240 w 1278"/>
                  <a:gd name="T31" fmla="*/ 1116 h 1116"/>
                  <a:gd name="T32" fmla="*/ 252 w 1278"/>
                  <a:gd name="T33" fmla="*/ 1116 h 1116"/>
                  <a:gd name="T34" fmla="*/ 264 w 1278"/>
                  <a:gd name="T35" fmla="*/ 1116 h 1116"/>
                  <a:gd name="T36" fmla="*/ 270 w 1278"/>
                  <a:gd name="T37" fmla="*/ 1104 h 1116"/>
                  <a:gd name="T38" fmla="*/ 288 w 1278"/>
                  <a:gd name="T39" fmla="*/ 1104 h 1116"/>
                  <a:gd name="T40" fmla="*/ 1266 w 1278"/>
                  <a:gd name="T41" fmla="*/ 912 h 1116"/>
                  <a:gd name="T42" fmla="*/ 1278 w 1278"/>
                  <a:gd name="T43" fmla="*/ 906 h 1116"/>
                  <a:gd name="T44" fmla="*/ 1278 w 1278"/>
                  <a:gd name="T45" fmla="*/ 900 h 1116"/>
                  <a:gd name="T46" fmla="*/ 1272 w 1278"/>
                  <a:gd name="T47" fmla="*/ 894 h 1116"/>
                  <a:gd name="T48" fmla="*/ 1266 w 1278"/>
                  <a:gd name="T49" fmla="*/ 894 h 11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78"/>
                  <a:gd name="T76" fmla="*/ 0 h 1116"/>
                  <a:gd name="T77" fmla="*/ 1278 w 1278"/>
                  <a:gd name="T78" fmla="*/ 1116 h 11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78" h="1116">
                    <a:moveTo>
                      <a:pt x="1266" y="894"/>
                    </a:moveTo>
                    <a:lnTo>
                      <a:pt x="276" y="1080"/>
                    </a:lnTo>
                    <a:lnTo>
                      <a:pt x="270" y="1080"/>
                    </a:lnTo>
                    <a:lnTo>
                      <a:pt x="258" y="1092"/>
                    </a:lnTo>
                    <a:lnTo>
                      <a:pt x="252" y="1092"/>
                    </a:lnTo>
                    <a:lnTo>
                      <a:pt x="240" y="1086"/>
                    </a:lnTo>
                    <a:lnTo>
                      <a:pt x="18" y="72"/>
                    </a:lnTo>
                    <a:lnTo>
                      <a:pt x="12" y="36"/>
                    </a:lnTo>
                    <a:lnTo>
                      <a:pt x="42" y="0"/>
                    </a:lnTo>
                    <a:lnTo>
                      <a:pt x="18" y="12"/>
                    </a:lnTo>
                    <a:lnTo>
                      <a:pt x="6" y="30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222" y="1092"/>
                    </a:lnTo>
                    <a:lnTo>
                      <a:pt x="228" y="1110"/>
                    </a:lnTo>
                    <a:lnTo>
                      <a:pt x="240" y="1116"/>
                    </a:lnTo>
                    <a:lnTo>
                      <a:pt x="252" y="1116"/>
                    </a:lnTo>
                    <a:lnTo>
                      <a:pt x="264" y="1116"/>
                    </a:lnTo>
                    <a:lnTo>
                      <a:pt x="270" y="1104"/>
                    </a:lnTo>
                    <a:lnTo>
                      <a:pt x="288" y="1104"/>
                    </a:lnTo>
                    <a:lnTo>
                      <a:pt x="1266" y="912"/>
                    </a:lnTo>
                    <a:lnTo>
                      <a:pt x="1278" y="906"/>
                    </a:lnTo>
                    <a:lnTo>
                      <a:pt x="1278" y="900"/>
                    </a:lnTo>
                    <a:lnTo>
                      <a:pt x="1272" y="894"/>
                    </a:lnTo>
                    <a:lnTo>
                      <a:pt x="1266" y="89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683" y="1692"/>
                <a:ext cx="1260" cy="1092"/>
              </a:xfrm>
              <a:custGeom>
                <a:avLst/>
                <a:gdLst>
                  <a:gd name="T0" fmla="*/ 1254 w 1260"/>
                  <a:gd name="T1" fmla="*/ 894 h 1092"/>
                  <a:gd name="T2" fmla="*/ 1260 w 1260"/>
                  <a:gd name="T3" fmla="*/ 888 h 1092"/>
                  <a:gd name="T4" fmla="*/ 1260 w 1260"/>
                  <a:gd name="T5" fmla="*/ 882 h 1092"/>
                  <a:gd name="T6" fmla="*/ 1218 w 1260"/>
                  <a:gd name="T7" fmla="*/ 786 h 1092"/>
                  <a:gd name="T8" fmla="*/ 1218 w 1260"/>
                  <a:gd name="T9" fmla="*/ 804 h 1092"/>
                  <a:gd name="T10" fmla="*/ 1218 w 1260"/>
                  <a:gd name="T11" fmla="*/ 852 h 1092"/>
                  <a:gd name="T12" fmla="*/ 1218 w 1260"/>
                  <a:gd name="T13" fmla="*/ 858 h 1092"/>
                  <a:gd name="T14" fmla="*/ 1218 w 1260"/>
                  <a:gd name="T15" fmla="*/ 864 h 1092"/>
                  <a:gd name="T16" fmla="*/ 1224 w 1260"/>
                  <a:gd name="T17" fmla="*/ 870 h 1092"/>
                  <a:gd name="T18" fmla="*/ 1218 w 1260"/>
                  <a:gd name="T19" fmla="*/ 876 h 1092"/>
                  <a:gd name="T20" fmla="*/ 1212 w 1260"/>
                  <a:gd name="T21" fmla="*/ 876 h 1092"/>
                  <a:gd name="T22" fmla="*/ 276 w 1260"/>
                  <a:gd name="T23" fmla="*/ 1056 h 1092"/>
                  <a:gd name="T24" fmla="*/ 258 w 1260"/>
                  <a:gd name="T25" fmla="*/ 1056 h 1092"/>
                  <a:gd name="T26" fmla="*/ 252 w 1260"/>
                  <a:gd name="T27" fmla="*/ 1050 h 1092"/>
                  <a:gd name="T28" fmla="*/ 252 w 1260"/>
                  <a:gd name="T29" fmla="*/ 1044 h 1092"/>
                  <a:gd name="T30" fmla="*/ 246 w 1260"/>
                  <a:gd name="T31" fmla="*/ 1044 h 1092"/>
                  <a:gd name="T32" fmla="*/ 246 w 1260"/>
                  <a:gd name="T33" fmla="*/ 1038 h 1092"/>
                  <a:gd name="T34" fmla="*/ 246 w 1260"/>
                  <a:gd name="T35" fmla="*/ 1002 h 1092"/>
                  <a:gd name="T36" fmla="*/ 252 w 1260"/>
                  <a:gd name="T37" fmla="*/ 984 h 1092"/>
                  <a:gd name="T38" fmla="*/ 252 w 1260"/>
                  <a:gd name="T39" fmla="*/ 972 h 1092"/>
                  <a:gd name="T40" fmla="*/ 252 w 1260"/>
                  <a:gd name="T41" fmla="*/ 960 h 1092"/>
                  <a:gd name="T42" fmla="*/ 252 w 1260"/>
                  <a:gd name="T43" fmla="*/ 954 h 1092"/>
                  <a:gd name="T44" fmla="*/ 30 w 1260"/>
                  <a:gd name="T45" fmla="*/ 0 h 1092"/>
                  <a:gd name="T46" fmla="*/ 0 w 1260"/>
                  <a:gd name="T47" fmla="*/ 36 h 1092"/>
                  <a:gd name="T48" fmla="*/ 6 w 1260"/>
                  <a:gd name="T49" fmla="*/ 72 h 1092"/>
                  <a:gd name="T50" fmla="*/ 228 w 1260"/>
                  <a:gd name="T51" fmla="*/ 1086 h 1092"/>
                  <a:gd name="T52" fmla="*/ 240 w 1260"/>
                  <a:gd name="T53" fmla="*/ 1092 h 1092"/>
                  <a:gd name="T54" fmla="*/ 246 w 1260"/>
                  <a:gd name="T55" fmla="*/ 1092 h 1092"/>
                  <a:gd name="T56" fmla="*/ 258 w 1260"/>
                  <a:gd name="T57" fmla="*/ 1080 h 1092"/>
                  <a:gd name="T58" fmla="*/ 264 w 1260"/>
                  <a:gd name="T59" fmla="*/ 1080 h 1092"/>
                  <a:gd name="T60" fmla="*/ 1254 w 1260"/>
                  <a:gd name="T61" fmla="*/ 894 h 10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60"/>
                  <a:gd name="T94" fmla="*/ 0 h 1092"/>
                  <a:gd name="T95" fmla="*/ 1260 w 1260"/>
                  <a:gd name="T96" fmla="*/ 1092 h 109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60" h="1092">
                    <a:moveTo>
                      <a:pt x="1254" y="894"/>
                    </a:moveTo>
                    <a:lnTo>
                      <a:pt x="1260" y="888"/>
                    </a:lnTo>
                    <a:lnTo>
                      <a:pt x="1260" y="882"/>
                    </a:lnTo>
                    <a:lnTo>
                      <a:pt x="1218" y="786"/>
                    </a:lnTo>
                    <a:lnTo>
                      <a:pt x="1218" y="804"/>
                    </a:lnTo>
                    <a:lnTo>
                      <a:pt x="1218" y="852"/>
                    </a:lnTo>
                    <a:lnTo>
                      <a:pt x="1218" y="858"/>
                    </a:lnTo>
                    <a:lnTo>
                      <a:pt x="1218" y="864"/>
                    </a:lnTo>
                    <a:lnTo>
                      <a:pt x="1224" y="870"/>
                    </a:lnTo>
                    <a:lnTo>
                      <a:pt x="1218" y="876"/>
                    </a:lnTo>
                    <a:lnTo>
                      <a:pt x="1212" y="876"/>
                    </a:lnTo>
                    <a:lnTo>
                      <a:pt x="276" y="1056"/>
                    </a:lnTo>
                    <a:lnTo>
                      <a:pt x="258" y="1056"/>
                    </a:lnTo>
                    <a:lnTo>
                      <a:pt x="252" y="1050"/>
                    </a:lnTo>
                    <a:lnTo>
                      <a:pt x="252" y="1044"/>
                    </a:lnTo>
                    <a:lnTo>
                      <a:pt x="246" y="1044"/>
                    </a:lnTo>
                    <a:lnTo>
                      <a:pt x="246" y="1038"/>
                    </a:lnTo>
                    <a:lnTo>
                      <a:pt x="246" y="1002"/>
                    </a:lnTo>
                    <a:lnTo>
                      <a:pt x="252" y="984"/>
                    </a:lnTo>
                    <a:lnTo>
                      <a:pt x="252" y="972"/>
                    </a:lnTo>
                    <a:lnTo>
                      <a:pt x="252" y="960"/>
                    </a:lnTo>
                    <a:lnTo>
                      <a:pt x="252" y="954"/>
                    </a:lnTo>
                    <a:lnTo>
                      <a:pt x="30" y="0"/>
                    </a:lnTo>
                    <a:lnTo>
                      <a:pt x="0" y="36"/>
                    </a:lnTo>
                    <a:lnTo>
                      <a:pt x="6" y="72"/>
                    </a:lnTo>
                    <a:lnTo>
                      <a:pt x="228" y="1086"/>
                    </a:lnTo>
                    <a:lnTo>
                      <a:pt x="240" y="1092"/>
                    </a:lnTo>
                    <a:lnTo>
                      <a:pt x="246" y="1092"/>
                    </a:lnTo>
                    <a:lnTo>
                      <a:pt x="258" y="1080"/>
                    </a:lnTo>
                    <a:lnTo>
                      <a:pt x="264" y="1080"/>
                    </a:lnTo>
                    <a:lnTo>
                      <a:pt x="1254" y="894"/>
                    </a:lnTo>
                    <a:close/>
                  </a:path>
                </a:pathLst>
              </a:custGeom>
              <a:solidFill>
                <a:srgbClr val="FFC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941" y="2466"/>
                <a:ext cx="966" cy="282"/>
              </a:xfrm>
              <a:custGeom>
                <a:avLst/>
                <a:gdLst>
                  <a:gd name="T0" fmla="*/ 6 w 966"/>
                  <a:gd name="T1" fmla="*/ 174 h 282"/>
                  <a:gd name="T2" fmla="*/ 6 w 966"/>
                  <a:gd name="T3" fmla="*/ 186 h 282"/>
                  <a:gd name="T4" fmla="*/ 0 w 966"/>
                  <a:gd name="T5" fmla="*/ 198 h 282"/>
                  <a:gd name="T6" fmla="*/ 0 w 966"/>
                  <a:gd name="T7" fmla="*/ 210 h 282"/>
                  <a:gd name="T8" fmla="*/ 0 w 966"/>
                  <a:gd name="T9" fmla="*/ 216 h 282"/>
                  <a:gd name="T10" fmla="*/ 0 w 966"/>
                  <a:gd name="T11" fmla="*/ 228 h 282"/>
                  <a:gd name="T12" fmla="*/ 0 w 966"/>
                  <a:gd name="T13" fmla="*/ 234 h 282"/>
                  <a:gd name="T14" fmla="*/ 0 w 966"/>
                  <a:gd name="T15" fmla="*/ 246 h 282"/>
                  <a:gd name="T16" fmla="*/ 6 w 966"/>
                  <a:gd name="T17" fmla="*/ 258 h 282"/>
                  <a:gd name="T18" fmla="*/ 6 w 966"/>
                  <a:gd name="T19" fmla="*/ 270 h 282"/>
                  <a:gd name="T20" fmla="*/ 6 w 966"/>
                  <a:gd name="T21" fmla="*/ 276 h 282"/>
                  <a:gd name="T22" fmla="*/ 12 w 966"/>
                  <a:gd name="T23" fmla="*/ 276 h 282"/>
                  <a:gd name="T24" fmla="*/ 18 w 966"/>
                  <a:gd name="T25" fmla="*/ 282 h 282"/>
                  <a:gd name="T26" fmla="*/ 954 w 966"/>
                  <a:gd name="T27" fmla="*/ 102 h 282"/>
                  <a:gd name="T28" fmla="*/ 960 w 966"/>
                  <a:gd name="T29" fmla="*/ 102 h 282"/>
                  <a:gd name="T30" fmla="*/ 966 w 966"/>
                  <a:gd name="T31" fmla="*/ 96 h 282"/>
                  <a:gd name="T32" fmla="*/ 960 w 966"/>
                  <a:gd name="T33" fmla="*/ 90 h 282"/>
                  <a:gd name="T34" fmla="*/ 960 w 966"/>
                  <a:gd name="T35" fmla="*/ 84 h 282"/>
                  <a:gd name="T36" fmla="*/ 960 w 966"/>
                  <a:gd name="T37" fmla="*/ 78 h 282"/>
                  <a:gd name="T38" fmla="*/ 960 w 966"/>
                  <a:gd name="T39" fmla="*/ 30 h 282"/>
                  <a:gd name="T40" fmla="*/ 960 w 966"/>
                  <a:gd name="T41" fmla="*/ 12 h 282"/>
                  <a:gd name="T42" fmla="*/ 966 w 966"/>
                  <a:gd name="T43" fmla="*/ 0 h 282"/>
                  <a:gd name="T44" fmla="*/ 6 w 966"/>
                  <a:gd name="T45" fmla="*/ 174 h 2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6"/>
                  <a:gd name="T70" fmla="*/ 0 h 282"/>
                  <a:gd name="T71" fmla="*/ 966 w 966"/>
                  <a:gd name="T72" fmla="*/ 282 h 2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6" h="282">
                    <a:moveTo>
                      <a:pt x="6" y="174"/>
                    </a:moveTo>
                    <a:lnTo>
                      <a:pt x="6" y="186"/>
                    </a:lnTo>
                    <a:lnTo>
                      <a:pt x="0" y="198"/>
                    </a:lnTo>
                    <a:lnTo>
                      <a:pt x="0" y="210"/>
                    </a:lnTo>
                    <a:lnTo>
                      <a:pt x="0" y="216"/>
                    </a:lnTo>
                    <a:lnTo>
                      <a:pt x="0" y="228"/>
                    </a:lnTo>
                    <a:lnTo>
                      <a:pt x="0" y="234"/>
                    </a:lnTo>
                    <a:lnTo>
                      <a:pt x="0" y="246"/>
                    </a:lnTo>
                    <a:lnTo>
                      <a:pt x="6" y="258"/>
                    </a:lnTo>
                    <a:lnTo>
                      <a:pt x="6" y="270"/>
                    </a:lnTo>
                    <a:lnTo>
                      <a:pt x="6" y="276"/>
                    </a:lnTo>
                    <a:lnTo>
                      <a:pt x="12" y="276"/>
                    </a:lnTo>
                    <a:lnTo>
                      <a:pt x="18" y="282"/>
                    </a:lnTo>
                    <a:lnTo>
                      <a:pt x="954" y="102"/>
                    </a:lnTo>
                    <a:lnTo>
                      <a:pt x="960" y="102"/>
                    </a:lnTo>
                    <a:lnTo>
                      <a:pt x="966" y="96"/>
                    </a:lnTo>
                    <a:lnTo>
                      <a:pt x="960" y="90"/>
                    </a:lnTo>
                    <a:lnTo>
                      <a:pt x="960" y="84"/>
                    </a:lnTo>
                    <a:lnTo>
                      <a:pt x="960" y="78"/>
                    </a:lnTo>
                    <a:lnTo>
                      <a:pt x="960" y="30"/>
                    </a:lnTo>
                    <a:lnTo>
                      <a:pt x="960" y="12"/>
                    </a:lnTo>
                    <a:lnTo>
                      <a:pt x="966" y="0"/>
                    </a:lnTo>
                    <a:lnTo>
                      <a:pt x="6" y="17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719" y="1542"/>
                <a:ext cx="1188" cy="1098"/>
              </a:xfrm>
              <a:custGeom>
                <a:avLst/>
                <a:gdLst>
                  <a:gd name="T0" fmla="*/ 228 w 1188"/>
                  <a:gd name="T1" fmla="*/ 1098 h 1098"/>
                  <a:gd name="T2" fmla="*/ 1188 w 1188"/>
                  <a:gd name="T3" fmla="*/ 924 h 1098"/>
                  <a:gd name="T4" fmla="*/ 852 w 1188"/>
                  <a:gd name="T5" fmla="*/ 0 h 1098"/>
                  <a:gd name="T6" fmla="*/ 0 w 1188"/>
                  <a:gd name="T7" fmla="*/ 144 h 1098"/>
                  <a:gd name="T8" fmla="*/ 228 w 1188"/>
                  <a:gd name="T9" fmla="*/ 1098 h 10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8"/>
                  <a:gd name="T16" fmla="*/ 0 h 1098"/>
                  <a:gd name="T17" fmla="*/ 1188 w 1188"/>
                  <a:gd name="T18" fmla="*/ 1098 h 10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8" h="1098">
                    <a:moveTo>
                      <a:pt x="228" y="1098"/>
                    </a:moveTo>
                    <a:lnTo>
                      <a:pt x="1188" y="924"/>
                    </a:lnTo>
                    <a:lnTo>
                      <a:pt x="852" y="0"/>
                    </a:lnTo>
                    <a:lnTo>
                      <a:pt x="0" y="144"/>
                    </a:lnTo>
                    <a:lnTo>
                      <a:pt x="228" y="1098"/>
                    </a:lnTo>
                    <a:close/>
                  </a:path>
                </a:pathLst>
              </a:custGeom>
              <a:solidFill>
                <a:srgbClr val="FFC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713" y="1686"/>
                <a:ext cx="234" cy="966"/>
              </a:xfrm>
              <a:custGeom>
                <a:avLst/>
                <a:gdLst>
                  <a:gd name="T0" fmla="*/ 0 w 234"/>
                  <a:gd name="T1" fmla="*/ 6 h 966"/>
                  <a:gd name="T2" fmla="*/ 222 w 234"/>
                  <a:gd name="T3" fmla="*/ 960 h 966"/>
                  <a:gd name="T4" fmla="*/ 222 w 234"/>
                  <a:gd name="T5" fmla="*/ 966 h 966"/>
                  <a:gd name="T6" fmla="*/ 228 w 234"/>
                  <a:gd name="T7" fmla="*/ 960 h 966"/>
                  <a:gd name="T8" fmla="*/ 234 w 234"/>
                  <a:gd name="T9" fmla="*/ 954 h 966"/>
                  <a:gd name="T10" fmla="*/ 6 w 234"/>
                  <a:gd name="T11" fmla="*/ 0 h 966"/>
                  <a:gd name="T12" fmla="*/ 0 w 234"/>
                  <a:gd name="T13" fmla="*/ 6 h 9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4"/>
                  <a:gd name="T22" fmla="*/ 0 h 966"/>
                  <a:gd name="T23" fmla="*/ 234 w 234"/>
                  <a:gd name="T24" fmla="*/ 966 h 9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4" h="966">
                    <a:moveTo>
                      <a:pt x="0" y="6"/>
                    </a:moveTo>
                    <a:lnTo>
                      <a:pt x="222" y="960"/>
                    </a:lnTo>
                    <a:lnTo>
                      <a:pt x="222" y="966"/>
                    </a:lnTo>
                    <a:lnTo>
                      <a:pt x="228" y="960"/>
                    </a:lnTo>
                    <a:lnTo>
                      <a:pt x="234" y="954"/>
                    </a:lnTo>
                    <a:lnTo>
                      <a:pt x="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1929" y="2640"/>
                <a:ext cx="30" cy="108"/>
              </a:xfrm>
              <a:custGeom>
                <a:avLst/>
                <a:gdLst>
                  <a:gd name="T0" fmla="*/ 18 w 30"/>
                  <a:gd name="T1" fmla="*/ 0 h 108"/>
                  <a:gd name="T2" fmla="*/ 12 w 30"/>
                  <a:gd name="T3" fmla="*/ 6 h 108"/>
                  <a:gd name="T4" fmla="*/ 6 w 30"/>
                  <a:gd name="T5" fmla="*/ 12 h 108"/>
                  <a:gd name="T6" fmla="*/ 6 w 30"/>
                  <a:gd name="T7" fmla="*/ 24 h 108"/>
                  <a:gd name="T8" fmla="*/ 6 w 30"/>
                  <a:gd name="T9" fmla="*/ 36 h 108"/>
                  <a:gd name="T10" fmla="*/ 0 w 30"/>
                  <a:gd name="T11" fmla="*/ 54 h 108"/>
                  <a:gd name="T12" fmla="*/ 0 w 30"/>
                  <a:gd name="T13" fmla="*/ 90 h 108"/>
                  <a:gd name="T14" fmla="*/ 0 w 30"/>
                  <a:gd name="T15" fmla="*/ 96 h 108"/>
                  <a:gd name="T16" fmla="*/ 6 w 30"/>
                  <a:gd name="T17" fmla="*/ 96 h 108"/>
                  <a:gd name="T18" fmla="*/ 6 w 30"/>
                  <a:gd name="T19" fmla="*/ 102 h 108"/>
                  <a:gd name="T20" fmla="*/ 12 w 30"/>
                  <a:gd name="T21" fmla="*/ 108 h 108"/>
                  <a:gd name="T22" fmla="*/ 30 w 30"/>
                  <a:gd name="T23" fmla="*/ 108 h 108"/>
                  <a:gd name="T24" fmla="*/ 24 w 30"/>
                  <a:gd name="T25" fmla="*/ 102 h 108"/>
                  <a:gd name="T26" fmla="*/ 18 w 30"/>
                  <a:gd name="T27" fmla="*/ 102 h 108"/>
                  <a:gd name="T28" fmla="*/ 18 w 30"/>
                  <a:gd name="T29" fmla="*/ 96 h 108"/>
                  <a:gd name="T30" fmla="*/ 18 w 30"/>
                  <a:gd name="T31" fmla="*/ 84 h 108"/>
                  <a:gd name="T32" fmla="*/ 12 w 30"/>
                  <a:gd name="T33" fmla="*/ 72 h 108"/>
                  <a:gd name="T34" fmla="*/ 12 w 30"/>
                  <a:gd name="T35" fmla="*/ 60 h 108"/>
                  <a:gd name="T36" fmla="*/ 12 w 30"/>
                  <a:gd name="T37" fmla="*/ 54 h 108"/>
                  <a:gd name="T38" fmla="*/ 12 w 30"/>
                  <a:gd name="T39" fmla="*/ 42 h 108"/>
                  <a:gd name="T40" fmla="*/ 12 w 30"/>
                  <a:gd name="T41" fmla="*/ 36 h 108"/>
                  <a:gd name="T42" fmla="*/ 12 w 30"/>
                  <a:gd name="T43" fmla="*/ 24 h 108"/>
                  <a:gd name="T44" fmla="*/ 18 w 30"/>
                  <a:gd name="T45" fmla="*/ 12 h 108"/>
                  <a:gd name="T46" fmla="*/ 18 w 30"/>
                  <a:gd name="T47" fmla="*/ 0 h 1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0"/>
                  <a:gd name="T73" fmla="*/ 0 h 108"/>
                  <a:gd name="T74" fmla="*/ 30 w 30"/>
                  <a:gd name="T75" fmla="*/ 108 h 10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0" h="108">
                    <a:moveTo>
                      <a:pt x="18" y="0"/>
                    </a:moveTo>
                    <a:lnTo>
                      <a:pt x="12" y="6"/>
                    </a:lnTo>
                    <a:lnTo>
                      <a:pt x="6" y="12"/>
                    </a:lnTo>
                    <a:lnTo>
                      <a:pt x="6" y="24"/>
                    </a:lnTo>
                    <a:lnTo>
                      <a:pt x="6" y="36"/>
                    </a:lnTo>
                    <a:lnTo>
                      <a:pt x="0" y="54"/>
                    </a:lnTo>
                    <a:lnTo>
                      <a:pt x="0" y="90"/>
                    </a:lnTo>
                    <a:lnTo>
                      <a:pt x="0" y="96"/>
                    </a:lnTo>
                    <a:lnTo>
                      <a:pt x="6" y="96"/>
                    </a:lnTo>
                    <a:lnTo>
                      <a:pt x="6" y="102"/>
                    </a:lnTo>
                    <a:lnTo>
                      <a:pt x="12" y="108"/>
                    </a:lnTo>
                    <a:lnTo>
                      <a:pt x="30" y="108"/>
                    </a:lnTo>
                    <a:lnTo>
                      <a:pt x="24" y="102"/>
                    </a:lnTo>
                    <a:lnTo>
                      <a:pt x="18" y="102"/>
                    </a:lnTo>
                    <a:lnTo>
                      <a:pt x="18" y="96"/>
                    </a:lnTo>
                    <a:lnTo>
                      <a:pt x="18" y="84"/>
                    </a:lnTo>
                    <a:lnTo>
                      <a:pt x="12" y="72"/>
                    </a:lnTo>
                    <a:lnTo>
                      <a:pt x="12" y="60"/>
                    </a:lnTo>
                    <a:lnTo>
                      <a:pt x="12" y="54"/>
                    </a:lnTo>
                    <a:lnTo>
                      <a:pt x="12" y="42"/>
                    </a:lnTo>
                    <a:lnTo>
                      <a:pt x="12" y="36"/>
                    </a:lnTo>
                    <a:lnTo>
                      <a:pt x="12" y="24"/>
                    </a:lnTo>
                    <a:lnTo>
                      <a:pt x="18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899" y="1758"/>
                <a:ext cx="654" cy="228"/>
              </a:xfrm>
              <a:custGeom>
                <a:avLst/>
                <a:gdLst>
                  <a:gd name="T0" fmla="*/ 618 w 654"/>
                  <a:gd name="T1" fmla="*/ 0 h 228"/>
                  <a:gd name="T2" fmla="*/ 0 w 654"/>
                  <a:gd name="T3" fmla="*/ 102 h 228"/>
                  <a:gd name="T4" fmla="*/ 24 w 654"/>
                  <a:gd name="T5" fmla="*/ 228 h 228"/>
                  <a:gd name="T6" fmla="*/ 654 w 654"/>
                  <a:gd name="T7" fmla="*/ 126 h 228"/>
                  <a:gd name="T8" fmla="*/ 618 w 654"/>
                  <a:gd name="T9" fmla="*/ 0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4"/>
                  <a:gd name="T16" fmla="*/ 0 h 228"/>
                  <a:gd name="T17" fmla="*/ 654 w 654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4" h="228">
                    <a:moveTo>
                      <a:pt x="618" y="0"/>
                    </a:moveTo>
                    <a:lnTo>
                      <a:pt x="0" y="102"/>
                    </a:lnTo>
                    <a:lnTo>
                      <a:pt x="24" y="228"/>
                    </a:lnTo>
                    <a:lnTo>
                      <a:pt x="654" y="126"/>
                    </a:lnTo>
                    <a:lnTo>
                      <a:pt x="618" y="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1911" y="1770"/>
                <a:ext cx="630" cy="198"/>
              </a:xfrm>
              <a:custGeom>
                <a:avLst/>
                <a:gdLst>
                  <a:gd name="T0" fmla="*/ 0 w 630"/>
                  <a:gd name="T1" fmla="*/ 102 h 198"/>
                  <a:gd name="T2" fmla="*/ 600 w 630"/>
                  <a:gd name="T3" fmla="*/ 0 h 198"/>
                  <a:gd name="T4" fmla="*/ 630 w 630"/>
                  <a:gd name="T5" fmla="*/ 102 h 198"/>
                  <a:gd name="T6" fmla="*/ 24 w 630"/>
                  <a:gd name="T7" fmla="*/ 198 h 198"/>
                  <a:gd name="T8" fmla="*/ 0 w 630"/>
                  <a:gd name="T9" fmla="*/ 102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0"/>
                  <a:gd name="T16" fmla="*/ 0 h 198"/>
                  <a:gd name="T17" fmla="*/ 630 w 630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0" h="198">
                    <a:moveTo>
                      <a:pt x="0" y="102"/>
                    </a:moveTo>
                    <a:lnTo>
                      <a:pt x="600" y="0"/>
                    </a:lnTo>
                    <a:lnTo>
                      <a:pt x="630" y="102"/>
                    </a:lnTo>
                    <a:lnTo>
                      <a:pt x="24" y="198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FF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2127" y="1872"/>
                <a:ext cx="18" cy="6"/>
              </a:xfrm>
              <a:custGeom>
                <a:avLst/>
                <a:gdLst>
                  <a:gd name="T0" fmla="*/ 0 w 18"/>
                  <a:gd name="T1" fmla="*/ 6 h 6"/>
                  <a:gd name="T2" fmla="*/ 18 w 18"/>
                  <a:gd name="T3" fmla="*/ 6 h 6"/>
                  <a:gd name="T4" fmla="*/ 12 w 18"/>
                  <a:gd name="T5" fmla="*/ 0 h 6"/>
                  <a:gd name="T6" fmla="*/ 12 w 18"/>
                  <a:gd name="T7" fmla="*/ 0 h 6"/>
                  <a:gd name="T8" fmla="*/ 0 w 18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6"/>
                  <a:gd name="T17" fmla="*/ 18 w 18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6">
                    <a:moveTo>
                      <a:pt x="0" y="6"/>
                    </a:moveTo>
                    <a:lnTo>
                      <a:pt x="18" y="6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2235" y="1854"/>
                <a:ext cx="12" cy="24"/>
              </a:xfrm>
              <a:custGeom>
                <a:avLst/>
                <a:gdLst>
                  <a:gd name="T0" fmla="*/ 0 w 12"/>
                  <a:gd name="T1" fmla="*/ 12 h 24"/>
                  <a:gd name="T2" fmla="*/ 0 w 12"/>
                  <a:gd name="T3" fmla="*/ 12 h 24"/>
                  <a:gd name="T4" fmla="*/ 0 w 12"/>
                  <a:gd name="T5" fmla="*/ 0 h 24"/>
                  <a:gd name="T6" fmla="*/ 6 w 12"/>
                  <a:gd name="T7" fmla="*/ 0 h 24"/>
                  <a:gd name="T8" fmla="*/ 12 w 12"/>
                  <a:gd name="T9" fmla="*/ 6 h 24"/>
                  <a:gd name="T10" fmla="*/ 12 w 12"/>
                  <a:gd name="T11" fmla="*/ 12 h 24"/>
                  <a:gd name="T12" fmla="*/ 6 w 12"/>
                  <a:gd name="T13" fmla="*/ 24 h 24"/>
                  <a:gd name="T14" fmla="*/ 0 w 12"/>
                  <a:gd name="T15" fmla="*/ 18 h 24"/>
                  <a:gd name="T16" fmla="*/ 0 w 12"/>
                  <a:gd name="T17" fmla="*/ 12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24"/>
                  <a:gd name="T29" fmla="*/ 12 w 12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24">
                    <a:moveTo>
                      <a:pt x="0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6" y="24"/>
                    </a:lnTo>
                    <a:lnTo>
                      <a:pt x="0" y="1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2433" y="1818"/>
                <a:ext cx="18" cy="6"/>
              </a:xfrm>
              <a:custGeom>
                <a:avLst/>
                <a:gdLst>
                  <a:gd name="T0" fmla="*/ 0 w 18"/>
                  <a:gd name="T1" fmla="*/ 6 h 6"/>
                  <a:gd name="T2" fmla="*/ 18 w 18"/>
                  <a:gd name="T3" fmla="*/ 6 h 6"/>
                  <a:gd name="T4" fmla="*/ 6 w 18"/>
                  <a:gd name="T5" fmla="*/ 0 h 6"/>
                  <a:gd name="T6" fmla="*/ 0 w 18"/>
                  <a:gd name="T7" fmla="*/ 6 h 6"/>
                  <a:gd name="T8" fmla="*/ 0 w 18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6"/>
                  <a:gd name="T17" fmla="*/ 18 w 18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6">
                    <a:moveTo>
                      <a:pt x="0" y="6"/>
                    </a:moveTo>
                    <a:lnTo>
                      <a:pt x="18" y="6"/>
                    </a:lnTo>
                    <a:lnTo>
                      <a:pt x="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PE"/>
              </a:p>
            </p:txBody>
          </p:sp>
        </p:grpSp>
        <p:sp>
          <p:nvSpPr>
            <p:cNvPr id="13" name="Text Box 31"/>
            <p:cNvSpPr txBox="1">
              <a:spLocks noChangeArrowheads="1"/>
            </p:cNvSpPr>
            <p:nvPr/>
          </p:nvSpPr>
          <p:spPr bwMode="auto">
            <a:xfrm rot="-681707">
              <a:off x="3966" y="1797"/>
              <a:ext cx="57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600" b="1">
                  <a:latin typeface="Times New Roman" pitchFamily="18" charset="0"/>
                </a:rPr>
                <a:t>ESTUPEFACIENTES</a:t>
              </a:r>
            </a:p>
          </p:txBody>
        </p:sp>
        <p:sp>
          <p:nvSpPr>
            <p:cNvPr id="14" name="Text Box 32"/>
            <p:cNvSpPr txBox="1">
              <a:spLocks noChangeArrowheads="1"/>
            </p:cNvSpPr>
            <p:nvPr/>
          </p:nvSpPr>
          <p:spPr bwMode="auto">
            <a:xfrm rot="997622">
              <a:off x="5033" y="1716"/>
              <a:ext cx="51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600" b="1">
                  <a:latin typeface="Times New Roman" pitchFamily="18" charset="0"/>
                </a:rPr>
                <a:t>PSICOTROPICOS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87624" y="260648"/>
            <a:ext cx="6858000" cy="397032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LIBROS DE CONTROL (Art. 47°)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03648" y="764704"/>
            <a:ext cx="6768752" cy="430887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 </a:t>
            </a:r>
            <a:r>
              <a:rPr lang="es-PE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ESTUPEFACIENTES, PSICOTROPICOS </a:t>
            </a:r>
            <a:r>
              <a:rPr lang="es-PE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99592" y="1340768"/>
            <a:ext cx="7704856" cy="566309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FARMACIAS</a:t>
            </a:r>
            <a:r>
              <a:rPr lang="es-PE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</a:t>
            </a:r>
            <a:r>
              <a:rPr lang="es-PE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BOTICAS </a:t>
            </a:r>
            <a:r>
              <a:rPr lang="es-PE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es-PE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SERVICIOS DE FARMACIA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15616" y="1988840"/>
            <a:ext cx="6858000" cy="427038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DATOS DEL REGISTRO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11560" y="2420888"/>
            <a:ext cx="7992888" cy="3416320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71500" indent="-571500"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 Nombre </a:t>
            </a:r>
            <a:r>
              <a:rPr lang="es-PE" sz="1600" b="1" dirty="0">
                <a:solidFill>
                  <a:srgbClr val="7030A0"/>
                </a:solidFill>
              </a:rPr>
              <a:t>o razón social del proveedor(</a:t>
            </a:r>
            <a:r>
              <a:rPr lang="es-PE" sz="1600" b="1" dirty="0" err="1">
                <a:solidFill>
                  <a:srgbClr val="7030A0"/>
                </a:solidFill>
              </a:rPr>
              <a:t>NºFact</a:t>
            </a:r>
            <a:r>
              <a:rPr lang="es-PE" sz="1600" b="1" dirty="0">
                <a:solidFill>
                  <a:srgbClr val="7030A0"/>
                </a:solidFill>
              </a:rPr>
              <a:t>)</a:t>
            </a:r>
          </a:p>
          <a:p>
            <a:pPr marL="571500" indent="-571500"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Cantidad y concentración del medicamento con contenido de estupefaciente dispensado</a:t>
            </a:r>
          </a:p>
          <a:p>
            <a:pPr marL="571500" indent="-571500"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 Nombre </a:t>
            </a:r>
            <a:r>
              <a:rPr lang="es-PE" sz="1600" b="1" dirty="0">
                <a:solidFill>
                  <a:srgbClr val="7030A0"/>
                </a:solidFill>
              </a:rPr>
              <a:t>del prescriptor</a:t>
            </a:r>
          </a:p>
          <a:p>
            <a:pPr marL="571500" indent="-571500"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 Nombre </a:t>
            </a:r>
            <a:r>
              <a:rPr lang="es-PE" sz="1600" b="1" dirty="0">
                <a:solidFill>
                  <a:srgbClr val="7030A0"/>
                </a:solidFill>
              </a:rPr>
              <a:t>del paciente</a:t>
            </a:r>
          </a:p>
          <a:p>
            <a:pPr marL="571500" indent="-5715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 Cantidad </a:t>
            </a:r>
            <a:r>
              <a:rPr lang="es-PE" sz="1600" b="1" dirty="0">
                <a:solidFill>
                  <a:srgbClr val="7030A0"/>
                </a:solidFill>
              </a:rPr>
              <a:t>de estupefacientes empleada en la preparación de fórmulas magistrales, si fuere el caso</a:t>
            </a:r>
          </a:p>
          <a:p>
            <a:pPr marL="571500" indent="-571500"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00000"/>
              <a:defRPr/>
            </a:pPr>
            <a:r>
              <a:rPr lang="es-PE" sz="1600" b="1" dirty="0" smtClean="0">
                <a:solidFill>
                  <a:srgbClr val="7030A0"/>
                </a:solidFill>
              </a:rPr>
              <a:t>- Número </a:t>
            </a:r>
            <a:r>
              <a:rPr lang="es-PE" sz="1600" b="1" dirty="0">
                <a:solidFill>
                  <a:srgbClr val="7030A0"/>
                </a:solidFill>
              </a:rPr>
              <a:t>de la receta especial y fecha en que se efectúa la dispensación del producto o la preparación de la fórmula magistral.</a:t>
            </a:r>
            <a:endParaRPr lang="es-ES_tradnl" sz="1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95536" y="333375"/>
          <a:ext cx="8208912" cy="6096000"/>
        </p:xfrm>
        <a:graphic>
          <a:graphicData uri="http://schemas.openxmlformats.org/presentationml/2006/ole">
            <p:oleObj spid="_x0000_s2050" name="Worksheet" r:id="rId3" imgW="6477135" imgH="5676900" progId="Excel.Sheet.8">
              <p:embed/>
            </p:oleObj>
          </a:graphicData>
        </a:graphic>
      </p:graphicFrame>
      <p:sp>
        <p:nvSpPr>
          <p:cNvPr id="4" name="3 Rectángulo"/>
          <p:cNvSpPr/>
          <p:nvPr/>
        </p:nvSpPr>
        <p:spPr>
          <a:xfrm>
            <a:off x="0" y="1916832"/>
            <a:ext cx="39553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800" dirty="0" smtClean="0">
                <a:solidFill>
                  <a:schemeClr val="tx1"/>
                </a:solidFill>
              </a:rPr>
              <a:t>Nº RECETA</a:t>
            </a:r>
            <a:endParaRPr lang="es-PE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2204864"/>
            <a:ext cx="683568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11188" y="692150"/>
          <a:ext cx="7848600" cy="5257800"/>
        </p:xfrm>
        <a:graphic>
          <a:graphicData uri="http://schemas.openxmlformats.org/presentationml/2006/ole">
            <p:oleObj spid="_x0000_s3074" name="Worksheet" r:id="rId3" imgW="6638976" imgH="5029200" progId="Excel.Sheet.8">
              <p:embed/>
            </p:oleObj>
          </a:graphicData>
        </a:graphic>
      </p:graphicFrame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2204864"/>
            <a:ext cx="683568" cy="288032"/>
          </a:xfrm>
          <a:ln>
            <a:solidFill>
              <a:schemeClr val="bg2">
                <a:lumMod val="9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s-PE" sz="800" b="1" dirty="0" smtClean="0">
                <a:solidFill>
                  <a:schemeClr val="tx1"/>
                </a:solidFill>
              </a:rPr>
              <a:t>Nº RECETA</a:t>
            </a:r>
            <a:endParaRPr lang="es-PE" sz="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 fontScale="90000"/>
          </a:bodyPr>
          <a:lstStyle/>
          <a:p>
            <a:r>
              <a:rPr lang="es-PE" sz="3600" b="1" dirty="0" smtClean="0">
                <a:solidFill>
                  <a:schemeClr val="tx1"/>
                </a:solidFill>
              </a:rPr>
              <a:t>Procedimiento en </a:t>
            </a:r>
            <a:r>
              <a:rPr lang="es-PE" sz="3600" b="1" dirty="0" err="1" smtClean="0">
                <a:solidFill>
                  <a:schemeClr val="tx1"/>
                </a:solidFill>
              </a:rPr>
              <a:t>eess</a:t>
            </a:r>
            <a:r>
              <a:rPr lang="es-PE" sz="3200" dirty="0" smtClean="0">
                <a:solidFill>
                  <a:schemeClr val="tx1"/>
                </a:solidFill>
              </a:rPr>
              <a:t/>
            </a:r>
            <a:br>
              <a:rPr lang="es-PE" sz="3200" dirty="0" smtClean="0">
                <a:solidFill>
                  <a:schemeClr val="tx1"/>
                </a:solidFill>
              </a:rPr>
            </a:br>
            <a:r>
              <a:rPr lang="es-PE" sz="3200" dirty="0" smtClean="0">
                <a:solidFill>
                  <a:schemeClr val="tx1"/>
                </a:solidFill>
              </a:rPr>
              <a:t>		</a:t>
            </a:r>
            <a:br>
              <a:rPr lang="es-PE" sz="3200" dirty="0" smtClean="0">
                <a:solidFill>
                  <a:schemeClr val="tx1"/>
                </a:solidFill>
              </a:rPr>
            </a:br>
            <a:r>
              <a:rPr lang="es-PE" sz="3200" dirty="0" smtClean="0">
                <a:solidFill>
                  <a:schemeClr val="tx1"/>
                </a:solidFill>
              </a:rPr>
              <a:t>		</a:t>
            </a:r>
            <a:r>
              <a:rPr lang="es-PE" sz="3100" b="1" dirty="0" smtClean="0">
                <a:solidFill>
                  <a:schemeClr val="tx1"/>
                </a:solidFill>
              </a:rPr>
              <a:t>DE LA  DISPENSACION </a:t>
            </a:r>
            <a:endParaRPr lang="es-PE" sz="3100" b="1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075240" cy="462912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PE" dirty="0" smtClean="0"/>
              <a:t>El libro se  cierra </a:t>
            </a:r>
            <a:r>
              <a:rPr lang="es-PE" dirty="0" smtClean="0"/>
              <a:t>mensualmente  </a:t>
            </a:r>
            <a:r>
              <a:rPr lang="es-PE" dirty="0" smtClean="0"/>
              <a:t>y firma al final  </a:t>
            </a:r>
            <a:r>
              <a:rPr lang="es-PE" dirty="0" smtClean="0"/>
              <a:t>el QF o </a:t>
            </a:r>
            <a:r>
              <a:rPr lang="es-PE" dirty="0" smtClean="0"/>
              <a:t>responsable  del servicio de </a:t>
            </a:r>
            <a:r>
              <a:rPr lang="es-PE" dirty="0" smtClean="0"/>
              <a:t>farmacia.</a:t>
            </a:r>
          </a:p>
          <a:p>
            <a:pPr lvl="0"/>
            <a:endParaRPr lang="es-PE" dirty="0" smtClean="0"/>
          </a:p>
          <a:p>
            <a:pPr lvl="0"/>
            <a:r>
              <a:rPr lang="es-PE" dirty="0" smtClean="0"/>
              <a:t>La cantidad de productos  informados en </a:t>
            </a:r>
            <a:r>
              <a:rPr lang="es-PE" dirty="0" smtClean="0"/>
              <a:t>el </a:t>
            </a:r>
            <a:r>
              <a:rPr lang="es-PE" dirty="0" smtClean="0"/>
              <a:t>libro de balance </a:t>
            </a:r>
            <a:r>
              <a:rPr lang="es-PE" dirty="0" smtClean="0"/>
              <a:t>así como el </a:t>
            </a:r>
            <a:r>
              <a:rPr lang="es-PE" dirty="0" smtClean="0"/>
              <a:t>informe de consumo integrado (ICI) debe coincidir </a:t>
            </a:r>
            <a:r>
              <a:rPr lang="es-PE" dirty="0" smtClean="0"/>
              <a:t>con el stock físico (saldo inicial, cantidades </a:t>
            </a:r>
            <a:r>
              <a:rPr lang="es-PE" dirty="0" smtClean="0"/>
              <a:t>consumidas y </a:t>
            </a:r>
            <a:r>
              <a:rPr lang="es-PE" dirty="0" smtClean="0"/>
              <a:t>saldo final). </a:t>
            </a:r>
          </a:p>
          <a:p>
            <a:pPr lvl="0"/>
            <a:endParaRPr lang="es-PE" dirty="0" smtClean="0"/>
          </a:p>
          <a:p>
            <a:pPr lvl="0"/>
            <a:r>
              <a:rPr lang="es-PE" dirty="0" smtClean="0"/>
              <a:t>El </a:t>
            </a:r>
            <a:r>
              <a:rPr lang="es-PE" dirty="0" smtClean="0"/>
              <a:t>QF o </a:t>
            </a:r>
            <a:r>
              <a:rPr lang="es-PE" dirty="0" smtClean="0"/>
              <a:t>Responsable del </a:t>
            </a:r>
            <a:r>
              <a:rPr lang="es-PE" dirty="0" smtClean="0"/>
              <a:t>servicio </a:t>
            </a:r>
            <a:r>
              <a:rPr lang="es-PE" dirty="0" smtClean="0"/>
              <a:t>de farmacia </a:t>
            </a:r>
            <a:r>
              <a:rPr lang="es-PE" dirty="0" smtClean="0"/>
              <a:t>emite un informe mensual (que contiene las recetas originales y copia del libro de balance) y lo remite junto </a:t>
            </a:r>
            <a:r>
              <a:rPr lang="es-PE" dirty="0" smtClean="0"/>
              <a:t>con el informe de consumo integrado (ICI) </a:t>
            </a:r>
            <a:r>
              <a:rPr lang="es-PE" dirty="0" smtClean="0"/>
              <a:t>a </a:t>
            </a:r>
            <a:r>
              <a:rPr lang="es-PE" dirty="0" smtClean="0"/>
              <a:t>la Responsable SISMED de la </a:t>
            </a:r>
            <a:r>
              <a:rPr lang="es-PE" dirty="0" smtClean="0"/>
              <a:t>red mensualmente.</a:t>
            </a:r>
            <a:endParaRPr lang="es-PE" dirty="0" smtClean="0"/>
          </a:p>
          <a:p>
            <a:endParaRPr lang="es-PE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74638"/>
            <a:ext cx="7467600" cy="1143000"/>
          </a:xfrm>
        </p:spPr>
        <p:txBody>
          <a:bodyPr>
            <a:normAutofit/>
          </a:bodyPr>
          <a:lstStyle/>
          <a:p>
            <a:r>
              <a:rPr lang="es-PE" sz="3600" b="1" dirty="0" smtClean="0">
                <a:solidFill>
                  <a:schemeClr val="tx1"/>
                </a:solidFill>
              </a:rPr>
              <a:t>Procedimiento en red</a:t>
            </a:r>
            <a:r>
              <a:rPr lang="es-PE" sz="3200" b="1" dirty="0" smtClean="0">
                <a:solidFill>
                  <a:schemeClr val="tx1"/>
                </a:solidFill>
              </a:rPr>
              <a:t>	</a:t>
            </a:r>
            <a:r>
              <a:rPr lang="es-PE" sz="3200" dirty="0" smtClean="0">
                <a:solidFill>
                  <a:schemeClr val="tx1"/>
                </a:solidFill>
              </a:rPr>
              <a:t>	</a:t>
            </a:r>
            <a:br>
              <a:rPr lang="es-PE" sz="3200" dirty="0" smtClean="0">
                <a:solidFill>
                  <a:schemeClr val="tx1"/>
                </a:solidFill>
              </a:rPr>
            </a:br>
            <a:r>
              <a:rPr lang="es-PE" sz="3200" dirty="0" smtClean="0">
                <a:solidFill>
                  <a:schemeClr val="tx1"/>
                </a:solidFill>
              </a:rPr>
              <a:t>		</a:t>
            </a:r>
            <a:r>
              <a:rPr lang="es-PE" sz="2800" b="1" dirty="0" smtClean="0">
                <a:solidFill>
                  <a:schemeClr val="tx1"/>
                </a:solidFill>
              </a:rPr>
              <a:t>recetarios especiales </a:t>
            </a:r>
            <a:endParaRPr lang="es-PE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lnSpcReduction="10000"/>
          </a:bodyPr>
          <a:lstStyle/>
          <a:p>
            <a:r>
              <a:rPr lang="es-PE" dirty="0" smtClean="0"/>
              <a:t>La </a:t>
            </a:r>
            <a:r>
              <a:rPr lang="es-PE" dirty="0" smtClean="0"/>
              <a:t>Red </a:t>
            </a:r>
            <a:r>
              <a:rPr lang="es-PE" dirty="0" smtClean="0"/>
              <a:t>de servicios de salud se encarga de adquirir, custodiar, distribuir y llevar un registro detallado de los talonarios distribuidos a cada establecimiento, identificando la numeración entregada por </a:t>
            </a:r>
            <a:r>
              <a:rPr lang="es-PE" dirty="0" smtClean="0"/>
              <a:t>EESS</a:t>
            </a:r>
            <a:r>
              <a:rPr lang="es-PE" dirty="0" smtClean="0"/>
              <a:t>.</a:t>
            </a:r>
            <a:endParaRPr lang="es-PE" dirty="0" smtClean="0"/>
          </a:p>
          <a:p>
            <a:endParaRPr lang="es-PE" dirty="0" smtClean="0"/>
          </a:p>
          <a:p>
            <a:r>
              <a:rPr lang="es-PE" dirty="0" smtClean="0"/>
              <a:t>La distribución de los talonarios,  le corresponde solo a los </a:t>
            </a:r>
            <a:r>
              <a:rPr lang="es-PE" dirty="0" smtClean="0"/>
              <a:t>establecimientos </a:t>
            </a:r>
            <a:r>
              <a:rPr lang="es-PE" dirty="0" smtClean="0"/>
              <a:t>de salud que manejan estos productos.</a:t>
            </a:r>
          </a:p>
          <a:p>
            <a:endParaRPr lang="es-PE" dirty="0" smtClean="0"/>
          </a:p>
          <a:p>
            <a:r>
              <a:rPr lang="es-PE" dirty="0" smtClean="0"/>
              <a:t>El responsable de SISMED identifica, define e indica que establecimientos manejan productos farmacéuticos sujetos a balance, y solicitar la devolución en aquellos que no corresponda.</a:t>
            </a:r>
          </a:p>
          <a:p>
            <a:endParaRPr lang="es-P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6864" cy="1296144"/>
          </a:xfrm>
        </p:spPr>
        <p:txBody>
          <a:bodyPr>
            <a:normAutofit/>
          </a:bodyPr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Fiscalización Sanitaria de Estupefacientes, Psicotrópicos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31640" y="2204864"/>
            <a:ext cx="6696744" cy="3384376"/>
          </a:xfrm>
        </p:spPr>
        <p:txBody>
          <a:bodyPr>
            <a:normAutofit/>
          </a:bodyPr>
          <a:lstStyle/>
          <a:p>
            <a:pPr algn="just"/>
            <a:r>
              <a:rPr lang="es-MX" b="1" dirty="0" smtClean="0">
                <a:solidFill>
                  <a:schemeClr val="tx1"/>
                </a:solidFill>
              </a:rPr>
              <a:t>Estupefacientes</a:t>
            </a:r>
            <a:r>
              <a:rPr lang="es-MX" dirty="0" smtClean="0">
                <a:solidFill>
                  <a:schemeClr val="tx1"/>
                </a:solidFill>
              </a:rPr>
              <a:t>: Sustancias naturales o sintéticas con alto </a:t>
            </a:r>
            <a:r>
              <a:rPr lang="es-MX" dirty="0" smtClean="0">
                <a:solidFill>
                  <a:schemeClr val="tx1"/>
                </a:solidFill>
              </a:rPr>
              <a:t>potencial </a:t>
            </a:r>
            <a:r>
              <a:rPr lang="es-MX" dirty="0" smtClean="0">
                <a:solidFill>
                  <a:schemeClr val="tx1"/>
                </a:solidFill>
              </a:rPr>
              <a:t>de dependencia y abuso</a:t>
            </a:r>
            <a:r>
              <a:rPr lang="es-MX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MX" dirty="0" smtClean="0">
              <a:solidFill>
                <a:schemeClr val="tx1"/>
              </a:solidFill>
            </a:endParaRPr>
          </a:p>
          <a:p>
            <a:pPr algn="just"/>
            <a:r>
              <a:rPr lang="es-MX" dirty="0" smtClean="0">
                <a:solidFill>
                  <a:schemeClr val="tx1"/>
                </a:solidFill>
              </a:rPr>
              <a:t>Psicotrópicos: Sustancias de origen natural o sintético que pueden producir dependencia física o psíquica.</a:t>
            </a:r>
          </a:p>
          <a:p>
            <a:pPr algn="just"/>
            <a:endParaRPr lang="es-MX" dirty="0" smtClean="0">
              <a:solidFill>
                <a:schemeClr val="tx1"/>
              </a:solidFill>
            </a:endParaRPr>
          </a:p>
        </p:txBody>
      </p:sp>
      <p:pic>
        <p:nvPicPr>
          <p:cNvPr id="4" name="il_fi" descr="http://static.freepik.com/foto-gratis/la-mano-objeto-fondo-negro-estupefacientes_32622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869160"/>
            <a:ext cx="2877371" cy="172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rmAutofit fontScale="90000"/>
          </a:bodyPr>
          <a:lstStyle/>
          <a:p>
            <a:r>
              <a:rPr lang="es-PE" sz="3600" b="1" dirty="0" smtClean="0">
                <a:solidFill>
                  <a:schemeClr val="tx1"/>
                </a:solidFill>
              </a:rPr>
              <a:t>Procedimiento en red		</a:t>
            </a:r>
            <a:br>
              <a:rPr lang="es-PE" sz="3600" b="1" dirty="0" smtClean="0">
                <a:solidFill>
                  <a:schemeClr val="tx1"/>
                </a:solidFill>
              </a:rPr>
            </a:br>
            <a:r>
              <a:rPr lang="es-PE" sz="2800" dirty="0" smtClean="0">
                <a:solidFill>
                  <a:schemeClr val="tx1"/>
                </a:solidFill>
              </a:rPr>
              <a:t/>
            </a:r>
            <a:br>
              <a:rPr lang="es-PE" sz="2800" dirty="0" smtClean="0">
                <a:solidFill>
                  <a:schemeClr val="tx1"/>
                </a:solidFill>
              </a:rPr>
            </a:br>
            <a:r>
              <a:rPr lang="es-PE" sz="3100" b="1" dirty="0" smtClean="0">
                <a:solidFill>
                  <a:schemeClr val="tx1"/>
                </a:solidFill>
              </a:rPr>
              <a:t>balance trimestral de psicotrópicos y estupefacientes </a:t>
            </a:r>
            <a:endParaRPr lang="es-PE" sz="31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2492896"/>
            <a:ext cx="7787208" cy="3981056"/>
          </a:xfrm>
        </p:spPr>
        <p:txBody>
          <a:bodyPr/>
          <a:lstStyle/>
          <a:p>
            <a:pPr>
              <a:buNone/>
            </a:pPr>
            <a:r>
              <a:rPr lang="es-PE" sz="2800" dirty="0" smtClean="0"/>
              <a:t>	El </a:t>
            </a:r>
            <a:r>
              <a:rPr lang="es-PE" sz="2800" dirty="0" smtClean="0"/>
              <a:t>Responsable </a:t>
            </a:r>
            <a:r>
              <a:rPr lang="es-PE" sz="2800" dirty="0" smtClean="0"/>
              <a:t>SISMED de cada </a:t>
            </a:r>
            <a:r>
              <a:rPr lang="es-PE" sz="2800" dirty="0" smtClean="0"/>
              <a:t>Red </a:t>
            </a:r>
            <a:r>
              <a:rPr lang="es-PE" sz="2800" dirty="0" smtClean="0"/>
              <a:t>debe remitir trimestralmente el balance general como Red a la Dirección de </a:t>
            </a:r>
            <a:r>
              <a:rPr lang="es-PE" sz="2800" dirty="0" smtClean="0"/>
              <a:t>Medicamentos </a:t>
            </a:r>
            <a:r>
              <a:rPr lang="es-PE" sz="2800" dirty="0" smtClean="0"/>
              <a:t>I</a:t>
            </a:r>
            <a:r>
              <a:rPr lang="es-PE" sz="2800" dirty="0" smtClean="0"/>
              <a:t>nsumos </a:t>
            </a:r>
            <a:r>
              <a:rPr lang="es-PE" sz="2800" dirty="0" smtClean="0"/>
              <a:t>y Drogas, junto con las recetas originales, de acuerdo al cronograma establecido  en la normativa vigente.</a:t>
            </a:r>
          </a:p>
          <a:p>
            <a:endParaRPr lang="es-PE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27584" y="1196752"/>
            <a:ext cx="7488832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srgbClr val="7030A0"/>
                </a:solidFill>
              </a:rPr>
              <a:t>CRONOGRAMA PARA LA PRESENTACION DEL BALANCE DE ESTUPEFACIENTES Y PSICOTROPICOS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71550" y="3357563"/>
          <a:ext cx="6819900" cy="1428750"/>
        </p:xfrm>
        <a:graphic>
          <a:graphicData uri="http://schemas.openxmlformats.org/presentationml/2006/ole">
            <p:oleObj spid="_x0000_s4098" name="Worksheet" r:id="rId3" imgW="4029137" imgH="838144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95538" y="692699"/>
          <a:ext cx="7992886" cy="5873590"/>
        </p:xfrm>
        <a:graphic>
          <a:graphicData uri="http://schemas.openxmlformats.org/drawingml/2006/table">
            <a:tbl>
              <a:tblPr/>
              <a:tblGrid>
                <a:gridCol w="432046"/>
                <a:gridCol w="2232248"/>
                <a:gridCol w="648072"/>
                <a:gridCol w="401106"/>
                <a:gridCol w="534998"/>
                <a:gridCol w="1152128"/>
                <a:gridCol w="792088"/>
                <a:gridCol w="842187"/>
                <a:gridCol w="87315"/>
                <a:gridCol w="87315"/>
                <a:gridCol w="783383"/>
              </a:tblGrid>
              <a:tr h="227051"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b="1">
                          <a:latin typeface="Times New Roman"/>
                          <a:ea typeface="Times New Roman"/>
                          <a:cs typeface="Times New Roman"/>
                        </a:rPr>
                        <a:t>                HOJA DE BALANCE TRIMESTRAL DE ESTUPEFACIENTES</a:t>
                      </a: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b="1">
                          <a:latin typeface="Times New Roman"/>
                          <a:ea typeface="Times New Roman"/>
                          <a:cs typeface="Times New Roman"/>
                        </a:rPr>
                        <a:t>______TRIMESTRE AÑO____</a:t>
                      </a: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454104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b="1">
                          <a:latin typeface="Times New Roman"/>
                          <a:ea typeface="Times New Roman"/>
                          <a:cs typeface="Times New Roman"/>
                        </a:rPr>
                        <a:t>TIPO Y RAZON SOCIAL               </a:t>
                      </a: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:_________________________________________________________ 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68115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b="1">
                          <a:latin typeface="Times New Roman"/>
                          <a:ea typeface="Times New Roman"/>
                          <a:cs typeface="Times New Roman"/>
                        </a:rPr>
                        <a:t>DIRECCION                               </a:t>
                      </a: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: _______________________________________________________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 gridSpan="1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b="1">
                          <a:latin typeface="Times New Roman"/>
                          <a:ea typeface="Times New Roman"/>
                          <a:cs typeface="Times New Roman"/>
                        </a:rPr>
                        <a:t>Q.F. RESPONSABLE DE SISMED DE LA RED</a:t>
                      </a: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  :_______________________________________________________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311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 dirty="0"/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16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Nº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DESCRIPCION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PRES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SALDO ANTERIOR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INGRESOS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EGRESOS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SALDO ACTUAL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13526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VENTA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OTROS</a:t>
                      </a: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31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41140" marR="4114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/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/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4541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/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_______________________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27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Q.F. Responsable SISMED Red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/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>
                          <a:latin typeface="Times New Roman"/>
                          <a:ea typeface="Times New Roman"/>
                          <a:cs typeface="Times New Roman"/>
                        </a:rPr>
                        <a:t>Sello de la  Red </a:t>
                      </a: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140" marR="4114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9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863080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DMID CUSCO</a:t>
            </a:r>
            <a:br>
              <a:rPr lang="es-PE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PE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 CONTROL Y VIGILANCIA SANITARIA</a:t>
            </a:r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P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3 Rectángulo"/>
          <p:cNvSpPr>
            <a:spLocks noChangeArrowheads="1"/>
          </p:cNvSpPr>
          <p:nvPr/>
        </p:nvSpPr>
        <p:spPr bwMode="auto">
          <a:xfrm>
            <a:off x="2699792" y="3717033"/>
            <a:ext cx="6284218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s-E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TELF. </a:t>
            </a:r>
            <a:r>
              <a:rPr lang="es-E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084-581560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s-E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Anexo. 2504</a:t>
            </a:r>
            <a:r>
              <a:rPr lang="es-E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/>
            </a:r>
            <a:br>
              <a:rPr lang="es-E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</a:br>
            <a:r>
              <a:rPr lang="es-E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fiscalizacion_cvs_cusco@yahoo.com</a:t>
            </a:r>
            <a:endParaRPr lang="es-ES" sz="2400" b="1" dirty="0">
              <a:solidFill>
                <a:schemeClr val="accent3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285720" y="5000636"/>
            <a:ext cx="8229600" cy="139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84632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roadway" pitchFamily="82" charset="0"/>
                <a:ea typeface="+mj-ea"/>
                <a:cs typeface="+mj-cs"/>
              </a:rPr>
              <a:t>GRACIAS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roadway" pitchFamily="82" charset="0"/>
              <a:ea typeface="+mj-ea"/>
              <a:cs typeface="+mj-cs"/>
            </a:endParaRPr>
          </a:p>
        </p:txBody>
      </p:sp>
      <p:pic>
        <p:nvPicPr>
          <p:cNvPr id="60418" name="Picture 2" descr="http://www.omerique.net/polavide/rec_polavide0809/farmacia/farmaceutic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245097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648073"/>
          </a:xfrm>
        </p:spPr>
        <p:txBody>
          <a:bodyPr>
            <a:normAutofit fontScale="90000"/>
          </a:bodyPr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Sustancias de venta bajo receta especial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71600" y="1484784"/>
            <a:ext cx="3240360" cy="424847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1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Lista IIA:</a:t>
            </a: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Cocaína</a:t>
            </a: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Petidina</a:t>
            </a:r>
            <a:endParaRPr lang="es-MX" sz="2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Fentanilo</a:t>
            </a:r>
            <a:endParaRPr lang="es-MX" sz="2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Metadona</a:t>
            </a:r>
            <a:endParaRPr lang="es-MX" sz="2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Morfina</a:t>
            </a:r>
            <a:endParaRPr lang="es-MX" sz="2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Opio</a:t>
            </a:r>
            <a:endParaRPr lang="es-MX" sz="2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48056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Oxicodona</a:t>
            </a: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4499992" y="1484784"/>
            <a:ext cx="3744416" cy="4401205"/>
          </a:xfrm>
          <a:prstGeom prst="rect">
            <a:avLst/>
          </a:prstGeom>
          <a:solidFill>
            <a:schemeClr val="accent3">
              <a:lumMod val="60000"/>
              <a:lumOff val="40000"/>
              <a:alpha val="68000"/>
            </a:schemeClr>
          </a:solidFill>
        </p:spPr>
        <p:txBody>
          <a:bodyPr wrap="square">
            <a:spAutoFit/>
          </a:bodyPr>
          <a:lstStyle/>
          <a:p>
            <a:endParaRPr lang="es-PE" dirty="0" smtClean="0"/>
          </a:p>
          <a:p>
            <a:r>
              <a:rPr lang="es-PE" sz="2200" dirty="0" smtClean="0"/>
              <a:t>	LISTA II B:</a:t>
            </a:r>
          </a:p>
          <a:p>
            <a:r>
              <a:rPr lang="es-PE" sz="2400" dirty="0" smtClean="0"/>
              <a:t> Codeína</a:t>
            </a:r>
          </a:p>
          <a:p>
            <a:r>
              <a:rPr lang="es-PE" sz="2400" dirty="0" err="1" smtClean="0"/>
              <a:t>Acetildihidrocodeína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Dextropropoxifeno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Difenoxilato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Difenoxina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Dihidrocodeina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Etilmorfina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Folcodina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Nicocodina</a:t>
            </a:r>
            <a:r>
              <a:rPr lang="es-PE" sz="2400" dirty="0" smtClean="0"/>
              <a:t/>
            </a:r>
            <a:br>
              <a:rPr lang="es-PE" sz="2400" dirty="0" smtClean="0"/>
            </a:br>
            <a:r>
              <a:rPr lang="es-PE" sz="2400" dirty="0" err="1" smtClean="0"/>
              <a:t>Norcodeína</a:t>
            </a:r>
            <a:endParaRPr lang="es-PE" sz="2400" dirty="0"/>
          </a:p>
        </p:txBody>
      </p:sp>
      <p:sp>
        <p:nvSpPr>
          <p:cNvPr id="9" name="8 Rectángulo"/>
          <p:cNvSpPr/>
          <p:nvPr/>
        </p:nvSpPr>
        <p:spPr>
          <a:xfrm>
            <a:off x="4355976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PE" i="1" dirty="0" smtClean="0"/>
              <a:t>contengan más de 100 miligramos del estupefaciente</a:t>
            </a:r>
            <a:endParaRPr lang="es-PE" i="1" dirty="0"/>
          </a:p>
        </p:txBody>
      </p:sp>
      <p:sp>
        <p:nvSpPr>
          <p:cNvPr id="11" name="10 Rectángulo"/>
          <p:cNvSpPr/>
          <p:nvPr/>
        </p:nvSpPr>
        <p:spPr>
          <a:xfrm>
            <a:off x="2627784" y="1052736"/>
            <a:ext cx="3555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400" b="1" dirty="0" smtClean="0">
                <a:solidFill>
                  <a:srgbClr val="FF0000"/>
                </a:solidFill>
              </a:rPr>
              <a:t>ESTUPEFACIENTES</a:t>
            </a:r>
            <a:endParaRPr lang="es-PE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648073"/>
          </a:xfrm>
        </p:spPr>
        <p:txBody>
          <a:bodyPr>
            <a:normAutofit fontScale="90000"/>
          </a:bodyPr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Sustancias de venta bajo receta especial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323528" y="1556792"/>
            <a:ext cx="8496944" cy="4752528"/>
          </a:xfrm>
          <a:prstGeom prst="rect">
            <a:avLst/>
          </a:prstGeom>
          <a:solidFill>
            <a:srgbClr val="99CCFF"/>
          </a:solidFill>
        </p:spPr>
        <p:txBody>
          <a:bodyPr numCol="2"/>
          <a:lstStyle/>
          <a:p>
            <a:pPr marL="448056" lvl="0" indent="-384048" algn="ctr">
              <a:spcBef>
                <a:spcPct val="20000"/>
              </a:spcBef>
              <a:defRPr/>
            </a:pPr>
            <a:r>
              <a:rPr lang="es-ES_tradnl" sz="2400" b="1" dirty="0" smtClean="0">
                <a:solidFill>
                  <a:srgbClr val="FF0000"/>
                </a:solidFill>
              </a:rPr>
              <a:t>          </a:t>
            </a:r>
            <a:r>
              <a:rPr lang="es-ES_tradnl" sz="2400" b="1" dirty="0" smtClean="0">
                <a:solidFill>
                  <a:srgbClr val="002060"/>
                </a:solidFill>
              </a:rPr>
              <a:t>Lista IIIA</a:t>
            </a:r>
            <a:r>
              <a:rPr lang="es-ES_tradnl" sz="2400" dirty="0" smtClean="0">
                <a:solidFill>
                  <a:srgbClr val="002060"/>
                </a:solidFill>
              </a:rPr>
              <a:t> 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Amfepramona</a:t>
            </a:r>
            <a:endParaRPr lang="es-ES_tradnl" sz="2400" dirty="0" smtClean="0"/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(</a:t>
            </a:r>
            <a:r>
              <a:rPr lang="es-ES_tradnl" sz="2400" dirty="0" err="1" smtClean="0"/>
              <a:t>tenuate</a:t>
            </a:r>
            <a:r>
              <a:rPr lang="es-ES_tradnl" sz="2400" dirty="0" smtClean="0"/>
              <a:t> </a:t>
            </a:r>
            <a:r>
              <a:rPr lang="es-ES_tradnl" sz="2400" dirty="0" err="1" smtClean="0"/>
              <a:t>dospan</a:t>
            </a:r>
            <a:r>
              <a:rPr lang="es-ES_tradnl" sz="2400" dirty="0" smtClean="0"/>
              <a:t>)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Catina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mirapront</a:t>
            </a:r>
            <a:r>
              <a:rPr lang="es-ES_tradnl" sz="2400" dirty="0" smtClean="0"/>
              <a:t> T-N)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Fenproporex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Lipenan</a:t>
            </a:r>
            <a:r>
              <a:rPr lang="es-ES_tradnl" sz="2400" dirty="0" smtClean="0"/>
              <a:t>)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Mazindol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Teronac</a:t>
            </a:r>
            <a:r>
              <a:rPr lang="es-ES_tradnl" sz="2400" dirty="0" smtClean="0"/>
              <a:t>)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Metilfenidato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Ritalin</a:t>
            </a:r>
            <a:r>
              <a:rPr lang="es-ES_tradnl" sz="2400" dirty="0" smtClean="0"/>
              <a:t>)</a:t>
            </a:r>
          </a:p>
          <a:p>
            <a:pPr marL="448056" lvl="0" indent="-384048" algn="just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Fentermina</a:t>
            </a:r>
            <a:r>
              <a:rPr lang="es-ES_tradnl" sz="2400" dirty="0" smtClean="0"/>
              <a:t> (Reducen)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es-ES_tradnl" sz="2400" dirty="0" smtClean="0"/>
          </a:p>
          <a:p>
            <a:pPr marL="342900" lvl="0" indent="-342900">
              <a:spcBef>
                <a:spcPct val="20000"/>
              </a:spcBef>
              <a:defRPr/>
            </a:pPr>
            <a:endParaRPr lang="es-ES_tradnl" sz="2400" dirty="0" smtClean="0"/>
          </a:p>
          <a:p>
            <a:pPr marL="342900" lvl="0" indent="-342900">
              <a:spcBef>
                <a:spcPct val="20000"/>
              </a:spcBef>
              <a:defRPr/>
            </a:pPr>
            <a:endParaRPr lang="es-ES_tradnl" sz="2400" dirty="0" smtClean="0"/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es-ES_tradnl" sz="2400" b="1" dirty="0" smtClean="0">
                <a:solidFill>
                  <a:srgbClr val="002060"/>
                </a:solidFill>
              </a:rPr>
              <a:t>Lista IIIB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Buprenorfina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Buprex</a:t>
            </a:r>
            <a:r>
              <a:rPr lang="es-ES_tradnl" sz="2400" dirty="0" smtClean="0"/>
              <a:t>)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Flunitrazepam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Rohypnol</a:t>
            </a:r>
            <a:r>
              <a:rPr lang="es-ES_tradnl" sz="2400" dirty="0" smtClean="0"/>
              <a:t>)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Pentazocina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Talwin</a:t>
            </a:r>
            <a:r>
              <a:rPr lang="es-ES_tradnl" sz="2400" dirty="0" smtClean="0"/>
              <a:t>)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Meprobamato</a:t>
            </a:r>
            <a:r>
              <a:rPr lang="es-ES_tradnl" sz="2400" dirty="0" smtClean="0"/>
              <a:t> (</a:t>
            </a:r>
            <a:r>
              <a:rPr lang="es-ES_tradnl" sz="2400" dirty="0" err="1" smtClean="0"/>
              <a:t>Mirapront</a:t>
            </a:r>
            <a:r>
              <a:rPr lang="es-ES_tradnl" sz="2400" dirty="0" smtClean="0"/>
              <a:t>)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s-ES_tradnl" sz="2400" dirty="0" smtClean="0"/>
              <a:t>- </a:t>
            </a:r>
            <a:r>
              <a:rPr lang="es-ES_tradnl" sz="2400" dirty="0" err="1" smtClean="0"/>
              <a:t>Pentobarbital</a:t>
            </a:r>
            <a:endParaRPr kumimoji="0" lang="es-ES_tradnl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_tradnl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Lista IIIC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_tradnl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- Fenobarbital</a:t>
            </a:r>
            <a:endParaRPr lang="es-ES_tradnl" sz="24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_tradnl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- </a:t>
            </a:r>
            <a:r>
              <a:rPr kumimoji="0" lang="es-ES_tradnl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Tiopental</a:t>
            </a:r>
            <a:r>
              <a:rPr kumimoji="0" lang="es-ES_tradnl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(Pentotal)</a:t>
            </a:r>
            <a:endParaRPr lang="es-ES_tradnl" sz="2400" dirty="0" smtClean="0"/>
          </a:p>
        </p:txBody>
      </p:sp>
      <p:sp>
        <p:nvSpPr>
          <p:cNvPr id="9" name="8 Rectángulo"/>
          <p:cNvSpPr/>
          <p:nvPr/>
        </p:nvSpPr>
        <p:spPr>
          <a:xfrm>
            <a:off x="2877853" y="1052736"/>
            <a:ext cx="305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400" b="1" dirty="0" smtClean="0">
                <a:solidFill>
                  <a:srgbClr val="FF0000"/>
                </a:solidFill>
              </a:rPr>
              <a:t>PSICOTROPICOS</a:t>
            </a:r>
            <a:endParaRPr lang="es-PE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tx1"/>
                </a:solidFill>
              </a:rPr>
              <a:t>      Procedimiento en </a:t>
            </a:r>
            <a:r>
              <a:rPr lang="es-PE" sz="3600" dirty="0" err="1" smtClean="0">
                <a:solidFill>
                  <a:schemeClr val="tx1"/>
                </a:solidFill>
              </a:rPr>
              <a:t>eess</a:t>
            </a:r>
            <a:r>
              <a:rPr lang="es-PE" sz="2800" dirty="0" smtClean="0">
                <a:solidFill>
                  <a:schemeClr val="tx1"/>
                </a:solidFill>
              </a:rPr>
              <a:t/>
            </a:r>
            <a:br>
              <a:rPr lang="es-PE" sz="2800" dirty="0" smtClean="0">
                <a:solidFill>
                  <a:schemeClr val="tx1"/>
                </a:solidFill>
              </a:rPr>
            </a:br>
            <a:r>
              <a:rPr lang="es-PE" sz="2800" dirty="0" smtClean="0">
                <a:solidFill>
                  <a:schemeClr val="tx1"/>
                </a:solidFill>
              </a:rPr>
              <a:t/>
            </a:r>
            <a:br>
              <a:rPr lang="es-PE" sz="2800" dirty="0" smtClean="0">
                <a:solidFill>
                  <a:schemeClr val="tx1"/>
                </a:solidFill>
              </a:rPr>
            </a:br>
            <a:r>
              <a:rPr lang="es-PE" sz="2700" dirty="0" smtClean="0">
                <a:solidFill>
                  <a:schemeClr val="tx1"/>
                </a:solidFill>
              </a:rPr>
              <a:t>DE LA PRESCRIPCION</a:t>
            </a:r>
            <a:endParaRPr lang="es-PE" sz="2700" dirty="0">
              <a:solidFill>
                <a:schemeClr val="tx1"/>
              </a:solidFill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403648" y="2132856"/>
            <a:ext cx="6840760" cy="1152128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b="0" dirty="0" smtClean="0">
                <a:solidFill>
                  <a:schemeClr val="tx1"/>
                </a:solidFill>
              </a:rPr>
              <a:t>Artículo 22°.- Sólo los </a:t>
            </a:r>
            <a:r>
              <a:rPr lang="es-ES" dirty="0" smtClean="0">
                <a:solidFill>
                  <a:schemeClr val="tx1"/>
                </a:solidFill>
              </a:rPr>
              <a:t>médicos y cirujano- dentistas </a:t>
            </a:r>
            <a:r>
              <a:rPr lang="es-ES" b="0" dirty="0" smtClean="0">
                <a:solidFill>
                  <a:schemeClr val="tx1"/>
                </a:solidFill>
              </a:rPr>
              <a:t>pueden prescribir medicamentos que contienen sustancias estupefacientes, psicotrópicas u otras sustancias sujetas a fiscalización sanitaria. </a:t>
            </a:r>
          </a:p>
          <a:p>
            <a:pPr algn="just"/>
            <a:endParaRPr lang="es-PE" dirty="0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547664" y="3717032"/>
            <a:ext cx="6552728" cy="175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es-PE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Artículo 23°.- Para la prescripción de medicamentos que contienen las sustancias incluidas en las Listas II A, III A, III B y III C, a que se refiere el Artículo 2° de este Reglamento, se utilizarán </a:t>
            </a:r>
            <a:r>
              <a:rPr kumimoji="0" lang="es-PE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recetarios especiales</a:t>
            </a:r>
            <a:r>
              <a:rPr kumimoji="0" lang="es-PE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numerados e impresos en papel </a:t>
            </a:r>
            <a:r>
              <a:rPr kumimoji="0" lang="es-PE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autocopiativo</a:t>
            </a:r>
            <a:r>
              <a:rPr kumimoji="0" lang="es-PE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distribuye el Ministerio de Salud.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s-PE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l_fi" descr="http://cqfcusco.com/wp-content/uploads/2012/03/prescripcion-medic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764704"/>
            <a:ext cx="1857251" cy="132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864096"/>
          </a:xfrm>
        </p:spPr>
        <p:txBody>
          <a:bodyPr>
            <a:noAutofit/>
          </a:bodyPr>
          <a:lstStyle/>
          <a:p>
            <a:r>
              <a:rPr lang="es-PE" sz="2400" dirty="0" smtClean="0">
                <a:solidFill>
                  <a:schemeClr val="tx1"/>
                </a:solidFill>
              </a:rPr>
              <a:t>DE  LOS RECETARIOS ESPECIALES</a:t>
            </a:r>
            <a:r>
              <a:rPr lang="es-PE" dirty="0" smtClean="0">
                <a:solidFill>
                  <a:schemeClr val="tx1"/>
                </a:solidFill>
              </a:rPr>
              <a:t/>
            </a:r>
            <a:br>
              <a:rPr lang="es-PE" dirty="0" smtClean="0">
                <a:solidFill>
                  <a:schemeClr val="tx1"/>
                </a:solidFill>
              </a:rPr>
            </a:b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80920" cy="5040560"/>
          </a:xfrm>
        </p:spPr>
        <p:txBody>
          <a:bodyPr>
            <a:noAutofit/>
          </a:bodyPr>
          <a:lstStyle/>
          <a:p>
            <a:pPr lvl="0"/>
            <a:r>
              <a:rPr lang="es-ES" sz="2200" dirty="0" smtClean="0"/>
              <a:t>El responsable del servicio de farmacia, requiere los talonarios de receta especial a la Red de servicio de salud.</a:t>
            </a:r>
          </a:p>
          <a:p>
            <a:pPr lvl="0"/>
            <a:endParaRPr lang="es-PE" sz="2200" dirty="0" smtClean="0"/>
          </a:p>
          <a:p>
            <a:pPr lvl="0"/>
            <a:r>
              <a:rPr lang="es-ES" sz="2200" dirty="0" smtClean="0"/>
              <a:t>El responsable de farmacia del establecimiento de salud  tendrá bajo su custodia el talonario de recetas especiales en el servicio de farmacia.</a:t>
            </a:r>
          </a:p>
          <a:p>
            <a:pPr lvl="0"/>
            <a:endParaRPr lang="es-PE" sz="2200" dirty="0" smtClean="0"/>
          </a:p>
          <a:p>
            <a:pPr lvl="0"/>
            <a:r>
              <a:rPr lang="es-ES" sz="2200" dirty="0" smtClean="0"/>
              <a:t>La recetas especiales vienen numeradas,  por lo que la pérdida de un talonario por robo o desastre, debe ser informado en forma inmediata a la Red y acompañada de la denuncia policial respectiva.</a:t>
            </a:r>
          </a:p>
          <a:p>
            <a:pPr lvl="0"/>
            <a:endParaRPr lang="es-ES" sz="2200" dirty="0" smtClean="0"/>
          </a:p>
          <a:p>
            <a:r>
              <a:rPr lang="es-ES" sz="2200" dirty="0" smtClean="0"/>
              <a:t>La receta especial consta de 3 folios, una original y 2 copias</a:t>
            </a:r>
            <a:endParaRPr lang="es-PE" sz="2200" dirty="0" smtClean="0"/>
          </a:p>
          <a:p>
            <a:pPr lvl="0"/>
            <a:endParaRPr lang="es-PE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59632" y="836712"/>
            <a:ext cx="6982544" cy="432048"/>
          </a:xfrm>
        </p:spPr>
        <p:txBody>
          <a:bodyPr>
            <a:noAutofit/>
          </a:bodyPr>
          <a:lstStyle/>
          <a:p>
            <a:pPr algn="ctr"/>
            <a:r>
              <a:rPr lang="es-ES_tradn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RECETARIOS ESPECIALES</a:t>
            </a:r>
            <a:r>
              <a:rPr lang="es-ES" b="1" dirty="0" smtClean="0">
                <a:solidFill>
                  <a:schemeClr val="tx1"/>
                </a:solidFill>
              </a:rPr>
              <a:t/>
            </a:r>
            <a:br>
              <a:rPr lang="es-ES" b="1" dirty="0" smtClean="0">
                <a:solidFill>
                  <a:schemeClr val="tx1"/>
                </a:solidFill>
              </a:rPr>
            </a:b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836712"/>
            <a:ext cx="30243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764704"/>
            <a:ext cx="302304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764704"/>
            <a:ext cx="298782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 idx="4294967295"/>
          </p:nvPr>
        </p:nvSpPr>
        <p:spPr>
          <a:xfrm>
            <a:off x="0" y="260648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tx1"/>
                </a:solidFill>
              </a:rPr>
              <a:t>      Procedimiento en </a:t>
            </a:r>
            <a:r>
              <a:rPr lang="es-PE" sz="3600" dirty="0" err="1" smtClean="0">
                <a:solidFill>
                  <a:schemeClr val="tx1"/>
                </a:solidFill>
              </a:rPr>
              <a:t>eess</a:t>
            </a:r>
            <a:r>
              <a:rPr lang="es-PE" sz="2800" dirty="0" smtClean="0">
                <a:solidFill>
                  <a:schemeClr val="tx1"/>
                </a:solidFill>
              </a:rPr>
              <a:t/>
            </a:r>
            <a:br>
              <a:rPr lang="es-PE" sz="2800" dirty="0" smtClean="0">
                <a:solidFill>
                  <a:schemeClr val="tx1"/>
                </a:solidFill>
              </a:rPr>
            </a:br>
            <a:r>
              <a:rPr lang="es-PE" sz="2800" dirty="0" smtClean="0">
                <a:solidFill>
                  <a:schemeClr val="tx1"/>
                </a:solidFill>
              </a:rPr>
              <a:t/>
            </a:r>
            <a:br>
              <a:rPr lang="es-PE" sz="2800" dirty="0" smtClean="0">
                <a:solidFill>
                  <a:schemeClr val="tx1"/>
                </a:solidFill>
              </a:rPr>
            </a:br>
            <a:r>
              <a:rPr lang="es-PE" sz="2800" dirty="0" smtClean="0">
                <a:solidFill>
                  <a:schemeClr val="tx1"/>
                </a:solidFill>
              </a:rPr>
              <a:t>	</a:t>
            </a:r>
            <a:r>
              <a:rPr lang="es-PE" sz="2700" dirty="0" smtClean="0">
                <a:solidFill>
                  <a:schemeClr val="tx1"/>
                </a:solidFill>
              </a:rPr>
              <a:t>DE </a:t>
            </a:r>
            <a:r>
              <a:rPr lang="es-PE" sz="2700" dirty="0" smtClean="0">
                <a:solidFill>
                  <a:schemeClr val="tx1"/>
                </a:solidFill>
              </a:rPr>
              <a:t>LA PRESCRIPCION</a:t>
            </a:r>
            <a:endParaRPr lang="es-PE" sz="2700" dirty="0">
              <a:solidFill>
                <a:schemeClr val="tx1"/>
              </a:solidFill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4294967295"/>
          </p:nvPr>
        </p:nvSpPr>
        <p:spPr>
          <a:xfrm>
            <a:off x="395536" y="1844824"/>
            <a:ext cx="7632848" cy="2087563"/>
          </a:xfrm>
        </p:spPr>
        <p:txBody>
          <a:bodyPr>
            <a:normAutofit/>
          </a:bodyPr>
          <a:lstStyle/>
          <a:p>
            <a:pPr lvl="0" algn="just"/>
            <a:r>
              <a:rPr lang="es-ES" sz="2600" dirty="0" smtClean="0"/>
              <a:t>Cuando el médico o prescriptor del EESS, recete los productos farmacéuticos sujetos a balance, el responsable del servicio de farmacia le hará la entrega de la receta especial que consta de 3 folios.</a:t>
            </a:r>
            <a:endParaRPr lang="es-PE" sz="2600" dirty="0" smtClean="0"/>
          </a:p>
          <a:p>
            <a:pPr algn="just"/>
            <a:endParaRPr lang="es-PE" dirty="0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683568" y="4005064"/>
            <a:ext cx="7704856" cy="26642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lvl="1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s-PE" sz="2800" dirty="0" smtClean="0"/>
              <a:t>El prescriptor deberá llenar todos los datos solicitados en la receta especial sin errores ni </a:t>
            </a:r>
            <a:r>
              <a:rPr lang="es-PE" sz="2800" dirty="0" smtClean="0"/>
              <a:t>enmendaduras. </a:t>
            </a:r>
            <a:endParaRPr lang="es-PE" sz="2800" dirty="0" smtClean="0"/>
          </a:p>
          <a:p>
            <a:pPr marL="0" lvl="1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s-ES" sz="2800" dirty="0" smtClean="0"/>
              <a:t>El </a:t>
            </a:r>
            <a:r>
              <a:rPr lang="es-ES" sz="2800" dirty="0" smtClean="0"/>
              <a:t>médico tratante se queda con una copia y archiva en la historia clínica.</a:t>
            </a:r>
            <a:endParaRPr lang="es-PE" sz="2800" dirty="0" smtClean="0"/>
          </a:p>
          <a:p>
            <a:pPr marL="0" lvl="1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s-PE" sz="2800" dirty="0" smtClean="0"/>
          </a:p>
          <a:p>
            <a:pPr marL="0" lvl="1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s-PE" sz="2800" dirty="0" smtClean="0"/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s-PE" sz="28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s-PE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l_fi" descr="http://cqfcusco.com/wp-content/uploads/2012/03/prescripcion-medic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04664"/>
            <a:ext cx="1857251" cy="132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267744" y="548680"/>
            <a:ext cx="5936952" cy="5509200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La receta debe consignar lo siguiente: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PE" sz="16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DATOS DEL PACIENTE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Nombre y Apellidos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Dirección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Documento de Identidad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Diagnóstico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Medicamento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Nombre </a:t>
            </a: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del medicamento con D.C.I. si lo tuviera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Concentración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Forma Farmacéutica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PE" sz="16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POSOLOGIA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Número de unidades por toma y día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Duración del tratamiento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PE" sz="16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DATOS DEL PROFESIONAL QUE PRESCRIBE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Nombre y Apellidos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N° de Colegiatura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dirty="0">
                <a:solidFill>
                  <a:schemeClr val="tx1"/>
                </a:solidFill>
                <a:latin typeface="+mj-lt"/>
                <a:cs typeface="Arial" pitchFamily="34" charset="0"/>
              </a:rPr>
              <a:t>Dirección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LUGAR, FECHA Y FIRMA DEL PROFESIONAL QUE PRESCRIBE</a:t>
            </a:r>
            <a:endParaRPr lang="es-ES_tradnl" sz="1600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7" name="il_fi" descr="http://3.bp.blogspot.com/_EYO4wJis0ak/THlo95yE7UI/AAAAAAAAAQI/ta12il37kyg/s400/medico+caricatur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908720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1032</TotalTime>
  <Words>1171</Words>
  <Application>Microsoft Office PowerPoint</Application>
  <PresentationFormat>Presentación en pantalla (4:3)</PresentationFormat>
  <Paragraphs>214</Paragraphs>
  <Slides>23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5" baseType="lpstr">
      <vt:lpstr>Mirador</vt:lpstr>
      <vt:lpstr>Worksheet</vt:lpstr>
      <vt:lpstr>Dirección de Medicamentos, Insumos y drogas área de fiscalización, control y vigilancia sanitaria   PROCEDIMIENTO PARA EL MANEJO DE PRODUCTOS PSICOTROPICOS Y ESTUPEFACIENTES SUJETOS A BALANCE  </vt:lpstr>
      <vt:lpstr>Fiscalización Sanitaria de Estupefacientes, Psicotrópicos</vt:lpstr>
      <vt:lpstr>Sustancias de venta bajo receta especial</vt:lpstr>
      <vt:lpstr>Sustancias de venta bajo receta especial</vt:lpstr>
      <vt:lpstr>      Procedimiento en eess  DE LA PRESCRIPCION</vt:lpstr>
      <vt:lpstr>DE  LOS RECETARIOS ESPECIALES </vt:lpstr>
      <vt:lpstr>RECETARIOS ESPECIALES </vt:lpstr>
      <vt:lpstr>      Procedimiento en eess   DE LA PRESCRIPCION</vt:lpstr>
      <vt:lpstr>Diapositiva 9</vt:lpstr>
      <vt:lpstr>Procedimiento en eess  DE LA  DISPENSACION </vt:lpstr>
      <vt:lpstr>Procedimiento en eess  DE LA  DISPENSACION </vt:lpstr>
      <vt:lpstr>       Procedimiento en eess      DE LA  DISPENSACION </vt:lpstr>
      <vt:lpstr>Diapositiva 13</vt:lpstr>
      <vt:lpstr>Diapositiva 14</vt:lpstr>
      <vt:lpstr>Diapositiva 15</vt:lpstr>
      <vt:lpstr>Diapositiva 16</vt:lpstr>
      <vt:lpstr>Nº RECETA</vt:lpstr>
      <vt:lpstr>Procedimiento en eess      DE LA  DISPENSACION </vt:lpstr>
      <vt:lpstr>Procedimiento en red     recetarios especiales </vt:lpstr>
      <vt:lpstr>Procedimiento en red    balance trimestral de psicotrópicos y estupefacientes </vt:lpstr>
      <vt:lpstr>Diapositiva 21</vt:lpstr>
      <vt:lpstr>Diapositiva 22</vt:lpstr>
      <vt:lpstr>DMID CUSCO AREA CONTROL Y VIGILANCIA SANITARIA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Dirección de Medicamentos, Insumos y drogas  Área de Fiscalización, Control y vigilancia Sanitaria</dc:title>
  <dc:creator>Usuario</dc:creator>
  <cp:lastModifiedBy>Karina</cp:lastModifiedBy>
  <cp:revision>88</cp:revision>
  <dcterms:created xsi:type="dcterms:W3CDTF">2012-04-07T04:09:24Z</dcterms:created>
  <dcterms:modified xsi:type="dcterms:W3CDTF">2012-04-15T23:37:50Z</dcterms:modified>
</cp:coreProperties>
</file>