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6" r:id="rId3"/>
    <p:sldId id="277" r:id="rId4"/>
    <p:sldId id="278" r:id="rId5"/>
    <p:sldId id="280" r:id="rId6"/>
    <p:sldId id="259" r:id="rId7"/>
    <p:sldId id="281" r:id="rId8"/>
    <p:sldId id="282" r:id="rId9"/>
    <p:sldId id="260" r:id="rId10"/>
    <p:sldId id="275" r:id="rId11"/>
    <p:sldId id="261" r:id="rId12"/>
    <p:sldId id="283" r:id="rId13"/>
    <p:sldId id="284" r:id="rId14"/>
    <p:sldId id="285" r:id="rId15"/>
    <p:sldId id="286" r:id="rId16"/>
    <p:sldId id="272" r:id="rId17"/>
    <p:sldId id="274" r:id="rId1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789053-74D8-45D6-8FBD-85740B2B21B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6FB569BC-F943-483F-910B-7750C2F49239}">
      <dgm:prSet phldrT="[Texto]"/>
      <dgm:spPr/>
      <dgm:t>
        <a:bodyPr/>
        <a:lstStyle/>
        <a:p>
          <a:r>
            <a:rPr lang="es-ES" dirty="0" smtClean="0">
              <a:solidFill>
                <a:schemeClr val="bg1"/>
              </a:solidFill>
            </a:rPr>
            <a:t>Farmacia</a:t>
          </a:r>
          <a:endParaRPr lang="es-ES" dirty="0">
            <a:solidFill>
              <a:schemeClr val="bg1"/>
            </a:solidFill>
          </a:endParaRPr>
        </a:p>
      </dgm:t>
    </dgm:pt>
    <dgm:pt modelId="{D9AC36AA-1831-47B8-B0EB-A38056924601}" type="parTrans" cxnId="{CFB6A324-FB68-4A0F-A024-2B833A538670}">
      <dgm:prSet/>
      <dgm:spPr/>
      <dgm:t>
        <a:bodyPr/>
        <a:lstStyle/>
        <a:p>
          <a:endParaRPr lang="es-ES"/>
        </a:p>
      </dgm:t>
    </dgm:pt>
    <dgm:pt modelId="{65D49B76-D1E1-4352-91CC-9287D2218522}" type="sibTrans" cxnId="{CFB6A324-FB68-4A0F-A024-2B833A538670}">
      <dgm:prSet/>
      <dgm:spPr/>
      <dgm:t>
        <a:bodyPr/>
        <a:lstStyle/>
        <a:p>
          <a:endParaRPr lang="es-ES"/>
        </a:p>
      </dgm:t>
    </dgm:pt>
    <dgm:pt modelId="{8E705F4A-553B-45D2-8742-8302278A95F2}">
      <dgm:prSet phldrT="[Texto]"/>
      <dgm:spPr/>
      <dgm:t>
        <a:bodyPr/>
        <a:lstStyle/>
        <a:p>
          <a:r>
            <a:rPr lang="es-ES" dirty="0" smtClean="0">
              <a:solidFill>
                <a:schemeClr val="tx2"/>
              </a:solidFill>
            </a:rPr>
            <a:t>Reporte</a:t>
          </a:r>
          <a:endParaRPr lang="es-ES" dirty="0">
            <a:solidFill>
              <a:schemeClr val="tx2"/>
            </a:solidFill>
          </a:endParaRPr>
        </a:p>
      </dgm:t>
    </dgm:pt>
    <dgm:pt modelId="{7FBA952D-7039-4B38-BCA8-B6564DEE67C3}" type="parTrans" cxnId="{0BEBB06F-110C-4984-802C-86B3A2ED6EA6}">
      <dgm:prSet/>
      <dgm:spPr/>
      <dgm:t>
        <a:bodyPr/>
        <a:lstStyle/>
        <a:p>
          <a:endParaRPr lang="es-ES"/>
        </a:p>
      </dgm:t>
    </dgm:pt>
    <dgm:pt modelId="{98ADCC6E-8384-4C3E-ADDB-2B18E10CFBDD}" type="sibTrans" cxnId="{0BEBB06F-110C-4984-802C-86B3A2ED6EA6}">
      <dgm:prSet/>
      <dgm:spPr/>
      <dgm:t>
        <a:bodyPr/>
        <a:lstStyle/>
        <a:p>
          <a:endParaRPr lang="es-ES"/>
        </a:p>
      </dgm:t>
    </dgm:pt>
    <dgm:pt modelId="{130B882F-5BD2-47AB-A128-7AF4F2487160}">
      <dgm:prSet phldrT="[Texto]"/>
      <dgm:spPr/>
      <dgm:t>
        <a:bodyPr/>
        <a:lstStyle/>
        <a:p>
          <a:r>
            <a:rPr lang="es-ES" dirty="0" smtClean="0">
              <a:solidFill>
                <a:schemeClr val="tx2"/>
              </a:solidFill>
            </a:rPr>
            <a:t>Medición Temperatura/ Humedad</a:t>
          </a:r>
          <a:endParaRPr lang="es-ES" dirty="0">
            <a:solidFill>
              <a:schemeClr val="tx2"/>
            </a:solidFill>
          </a:endParaRPr>
        </a:p>
      </dgm:t>
    </dgm:pt>
    <dgm:pt modelId="{78E44B4D-65EF-41BC-B974-AFACE1A9D864}" type="parTrans" cxnId="{EB07882A-125D-44AA-954A-99016D69C5EC}">
      <dgm:prSet/>
      <dgm:spPr/>
      <dgm:t>
        <a:bodyPr/>
        <a:lstStyle/>
        <a:p>
          <a:endParaRPr lang="es-ES"/>
        </a:p>
      </dgm:t>
    </dgm:pt>
    <dgm:pt modelId="{62FF9426-5B00-40C7-A4D1-9F5DBE44752A}" type="sibTrans" cxnId="{EB07882A-125D-44AA-954A-99016D69C5EC}">
      <dgm:prSet/>
      <dgm:spPr/>
      <dgm:t>
        <a:bodyPr/>
        <a:lstStyle/>
        <a:p>
          <a:endParaRPr lang="es-ES"/>
        </a:p>
      </dgm:t>
    </dgm:pt>
    <dgm:pt modelId="{5E16332B-8409-4C96-990F-502F3E21659C}">
      <dgm:prSet phldrT="[Texto]"/>
      <dgm:spPr/>
      <dgm:t>
        <a:bodyPr/>
        <a:lstStyle/>
        <a:p>
          <a:r>
            <a:rPr lang="es-ES" dirty="0" smtClean="0"/>
            <a:t>Red/</a:t>
          </a:r>
          <a:r>
            <a:rPr lang="es-ES" dirty="0" err="1" smtClean="0"/>
            <a:t>Microred</a:t>
          </a:r>
          <a:endParaRPr lang="es-ES" dirty="0"/>
        </a:p>
      </dgm:t>
    </dgm:pt>
    <dgm:pt modelId="{B2BF365B-879E-4F73-91DF-49EBDA930FB3}" type="parTrans" cxnId="{CBF1E9C3-3A8B-4B4D-926D-A2F3D76067C0}">
      <dgm:prSet/>
      <dgm:spPr/>
      <dgm:t>
        <a:bodyPr/>
        <a:lstStyle/>
        <a:p>
          <a:endParaRPr lang="es-ES"/>
        </a:p>
      </dgm:t>
    </dgm:pt>
    <dgm:pt modelId="{8E7C5D46-A56B-4238-90F1-98E322BB3A4F}" type="sibTrans" cxnId="{CBF1E9C3-3A8B-4B4D-926D-A2F3D76067C0}">
      <dgm:prSet/>
      <dgm:spPr/>
      <dgm:t>
        <a:bodyPr/>
        <a:lstStyle/>
        <a:p>
          <a:endParaRPr lang="es-ES"/>
        </a:p>
      </dgm:t>
    </dgm:pt>
    <dgm:pt modelId="{D1183ECC-7B7E-48CE-A587-060FBFB3531D}">
      <dgm:prSet phldrT="[Texto]"/>
      <dgm:spPr/>
      <dgm:t>
        <a:bodyPr/>
        <a:lstStyle/>
        <a:p>
          <a:r>
            <a:rPr lang="es-ES" dirty="0" smtClean="0">
              <a:solidFill>
                <a:schemeClr val="tx2"/>
              </a:solidFill>
            </a:rPr>
            <a:t>1era Evaluación </a:t>
          </a:r>
          <a:endParaRPr lang="es-ES" dirty="0">
            <a:solidFill>
              <a:schemeClr val="tx2"/>
            </a:solidFill>
          </a:endParaRPr>
        </a:p>
      </dgm:t>
    </dgm:pt>
    <dgm:pt modelId="{1D52A0CA-718E-436F-8917-16FEDADC2623}" type="parTrans" cxnId="{025C7A98-53B0-41F9-A084-4CDD1BAD2A15}">
      <dgm:prSet/>
      <dgm:spPr/>
      <dgm:t>
        <a:bodyPr/>
        <a:lstStyle/>
        <a:p>
          <a:endParaRPr lang="es-ES"/>
        </a:p>
      </dgm:t>
    </dgm:pt>
    <dgm:pt modelId="{BB01D856-A7C1-4222-94D0-4441E143CEB0}" type="sibTrans" cxnId="{025C7A98-53B0-41F9-A084-4CDD1BAD2A15}">
      <dgm:prSet/>
      <dgm:spPr/>
      <dgm:t>
        <a:bodyPr/>
        <a:lstStyle/>
        <a:p>
          <a:endParaRPr lang="es-ES"/>
        </a:p>
      </dgm:t>
    </dgm:pt>
    <dgm:pt modelId="{6E325F7C-2829-4917-9131-19CD1EBBA680}">
      <dgm:prSet phldrT="[Texto]"/>
      <dgm:spPr/>
      <dgm:t>
        <a:bodyPr/>
        <a:lstStyle/>
        <a:p>
          <a:r>
            <a:rPr lang="es-ES" dirty="0" smtClean="0">
              <a:solidFill>
                <a:schemeClr val="tx2"/>
              </a:solidFill>
            </a:rPr>
            <a:t>Informe</a:t>
          </a:r>
          <a:endParaRPr lang="es-ES" dirty="0">
            <a:solidFill>
              <a:schemeClr val="tx2"/>
            </a:solidFill>
          </a:endParaRPr>
        </a:p>
      </dgm:t>
    </dgm:pt>
    <dgm:pt modelId="{C0A772F4-3249-4846-8ACB-B5C1561A1098}" type="parTrans" cxnId="{DE374AF4-3EE4-44EB-9A91-5644449520D5}">
      <dgm:prSet/>
      <dgm:spPr/>
      <dgm:t>
        <a:bodyPr/>
        <a:lstStyle/>
        <a:p>
          <a:endParaRPr lang="es-ES"/>
        </a:p>
      </dgm:t>
    </dgm:pt>
    <dgm:pt modelId="{05D0C371-2F63-4822-8D95-2924CDA8E290}" type="sibTrans" cxnId="{DE374AF4-3EE4-44EB-9A91-5644449520D5}">
      <dgm:prSet/>
      <dgm:spPr/>
      <dgm:t>
        <a:bodyPr/>
        <a:lstStyle/>
        <a:p>
          <a:endParaRPr lang="es-ES"/>
        </a:p>
      </dgm:t>
    </dgm:pt>
    <dgm:pt modelId="{70B25C97-14AF-4F15-B2F2-48FF9B5F7CF7}">
      <dgm:prSet phldrT="[Texto]"/>
      <dgm:spPr/>
      <dgm:t>
        <a:bodyPr/>
        <a:lstStyle/>
        <a:p>
          <a:r>
            <a:rPr lang="es-ES" dirty="0" smtClean="0"/>
            <a:t>DMID</a:t>
          </a:r>
          <a:endParaRPr lang="es-ES" dirty="0"/>
        </a:p>
      </dgm:t>
    </dgm:pt>
    <dgm:pt modelId="{68399E6C-922B-410D-BB98-501C68EAD536}" type="parTrans" cxnId="{551D9C8A-6B9E-4044-812C-66898888A791}">
      <dgm:prSet/>
      <dgm:spPr/>
      <dgm:t>
        <a:bodyPr/>
        <a:lstStyle/>
        <a:p>
          <a:endParaRPr lang="es-ES"/>
        </a:p>
      </dgm:t>
    </dgm:pt>
    <dgm:pt modelId="{D1AA8788-E2C7-4492-930E-AB7BEC23B673}" type="sibTrans" cxnId="{551D9C8A-6B9E-4044-812C-66898888A791}">
      <dgm:prSet/>
      <dgm:spPr/>
      <dgm:t>
        <a:bodyPr/>
        <a:lstStyle/>
        <a:p>
          <a:endParaRPr lang="es-ES"/>
        </a:p>
      </dgm:t>
    </dgm:pt>
    <dgm:pt modelId="{18BF4E05-1954-49A7-9123-535B184A258F}">
      <dgm:prSet phldrT="[Texto]"/>
      <dgm:spPr/>
      <dgm:t>
        <a:bodyPr/>
        <a:lstStyle/>
        <a:p>
          <a:r>
            <a:rPr lang="es-ES" dirty="0" smtClean="0">
              <a:solidFill>
                <a:schemeClr val="tx2"/>
              </a:solidFill>
            </a:rPr>
            <a:t>2da Evaluación</a:t>
          </a:r>
          <a:endParaRPr lang="es-ES" dirty="0">
            <a:solidFill>
              <a:schemeClr val="tx2"/>
            </a:solidFill>
          </a:endParaRPr>
        </a:p>
      </dgm:t>
    </dgm:pt>
    <dgm:pt modelId="{6B373402-6026-4B44-B524-F38D27EF16A1}" type="parTrans" cxnId="{3AFFD5DA-4768-4320-8F77-41872217C19F}">
      <dgm:prSet/>
      <dgm:spPr/>
      <dgm:t>
        <a:bodyPr/>
        <a:lstStyle/>
        <a:p>
          <a:endParaRPr lang="es-ES"/>
        </a:p>
      </dgm:t>
    </dgm:pt>
    <dgm:pt modelId="{21799002-6B45-40DE-89F9-12C3A88328A7}" type="sibTrans" cxnId="{3AFFD5DA-4768-4320-8F77-41872217C19F}">
      <dgm:prSet/>
      <dgm:spPr/>
      <dgm:t>
        <a:bodyPr/>
        <a:lstStyle/>
        <a:p>
          <a:endParaRPr lang="es-ES"/>
        </a:p>
      </dgm:t>
    </dgm:pt>
    <dgm:pt modelId="{8E5C5891-38E9-4E79-86B9-3295F4E7AB31}">
      <dgm:prSet phldrT="[Texto]"/>
      <dgm:spPr/>
      <dgm:t>
        <a:bodyPr/>
        <a:lstStyle/>
        <a:p>
          <a:r>
            <a:rPr lang="es-ES" dirty="0" smtClean="0">
              <a:solidFill>
                <a:schemeClr val="tx2"/>
              </a:solidFill>
            </a:rPr>
            <a:t>Pesquisa</a:t>
          </a:r>
          <a:endParaRPr lang="es-ES" dirty="0">
            <a:solidFill>
              <a:schemeClr val="tx2"/>
            </a:solidFill>
          </a:endParaRPr>
        </a:p>
      </dgm:t>
    </dgm:pt>
    <dgm:pt modelId="{E1F5A5F7-9AC3-421B-A476-5A46BB41D79B}" type="parTrans" cxnId="{7D705663-C9D5-4B7A-BD66-6EE82FC92AC5}">
      <dgm:prSet/>
      <dgm:spPr/>
      <dgm:t>
        <a:bodyPr/>
        <a:lstStyle/>
        <a:p>
          <a:endParaRPr lang="es-ES"/>
        </a:p>
      </dgm:t>
    </dgm:pt>
    <dgm:pt modelId="{060415E6-09EF-42AC-9587-EB5D42CABB7F}" type="sibTrans" cxnId="{7D705663-C9D5-4B7A-BD66-6EE82FC92AC5}">
      <dgm:prSet/>
      <dgm:spPr/>
      <dgm:t>
        <a:bodyPr/>
        <a:lstStyle/>
        <a:p>
          <a:endParaRPr lang="es-ES"/>
        </a:p>
      </dgm:t>
    </dgm:pt>
    <dgm:pt modelId="{04F54139-D5E1-4DAE-A9F7-9F4F6CE78F0D}">
      <dgm:prSet phldrT="[Texto]"/>
      <dgm:spPr/>
      <dgm:t>
        <a:bodyPr/>
        <a:lstStyle/>
        <a:p>
          <a:r>
            <a:rPr lang="es-ES" dirty="0" smtClean="0">
              <a:solidFill>
                <a:schemeClr val="tx2"/>
              </a:solidFill>
            </a:rPr>
            <a:t>Resultados de calidad</a:t>
          </a:r>
          <a:endParaRPr lang="es-ES" dirty="0">
            <a:solidFill>
              <a:schemeClr val="tx2"/>
            </a:solidFill>
          </a:endParaRPr>
        </a:p>
      </dgm:t>
    </dgm:pt>
    <dgm:pt modelId="{E570BDFC-BCF4-47FD-87BA-3C289F069F33}" type="parTrans" cxnId="{7DDE1DB9-F13B-4004-A11C-4CD4B738253C}">
      <dgm:prSet/>
      <dgm:spPr/>
      <dgm:t>
        <a:bodyPr/>
        <a:lstStyle/>
        <a:p>
          <a:endParaRPr lang="es-ES"/>
        </a:p>
      </dgm:t>
    </dgm:pt>
    <dgm:pt modelId="{6907166D-3A76-409C-B2A8-92FFCC6C7CED}" type="sibTrans" cxnId="{7DDE1DB9-F13B-4004-A11C-4CD4B738253C}">
      <dgm:prSet/>
      <dgm:spPr/>
      <dgm:t>
        <a:bodyPr/>
        <a:lstStyle/>
        <a:p>
          <a:endParaRPr lang="es-ES"/>
        </a:p>
      </dgm:t>
    </dgm:pt>
    <dgm:pt modelId="{2D8991E6-C8E9-4659-939B-9BE89E6947B7}" type="pres">
      <dgm:prSet presAssocID="{15789053-74D8-45D6-8FBD-85740B2B21B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5CA6DA59-41D6-4BBC-B474-C107D90E403E}" type="pres">
      <dgm:prSet presAssocID="{6FB569BC-F943-483F-910B-7750C2F49239}" presName="composite" presStyleCnt="0"/>
      <dgm:spPr/>
    </dgm:pt>
    <dgm:pt modelId="{B2D35540-B4B7-43C5-80F8-F1D1691B921C}" type="pres">
      <dgm:prSet presAssocID="{6FB569BC-F943-483F-910B-7750C2F4923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D0F3E9C-8913-4CFC-A272-5ADF3C6A4279}" type="pres">
      <dgm:prSet presAssocID="{6FB569BC-F943-483F-910B-7750C2F4923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1D52DF3-461F-4DC4-977A-4D5C20AFA51F}" type="pres">
      <dgm:prSet presAssocID="{65D49B76-D1E1-4352-91CC-9287D2218522}" presName="sp" presStyleCnt="0"/>
      <dgm:spPr/>
    </dgm:pt>
    <dgm:pt modelId="{168ECF33-5193-4034-BADB-0982084E748A}" type="pres">
      <dgm:prSet presAssocID="{5E16332B-8409-4C96-990F-502F3E21659C}" presName="composite" presStyleCnt="0"/>
      <dgm:spPr/>
    </dgm:pt>
    <dgm:pt modelId="{74917154-624D-4C4E-87A5-899CF8322C58}" type="pres">
      <dgm:prSet presAssocID="{5E16332B-8409-4C96-990F-502F3E21659C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B956C02-6B6F-4A2F-9484-F2A97A85D8DB}" type="pres">
      <dgm:prSet presAssocID="{5E16332B-8409-4C96-990F-502F3E21659C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3E5B575-16F9-4ACD-800A-B116FD46C3F2}" type="pres">
      <dgm:prSet presAssocID="{8E7C5D46-A56B-4238-90F1-98E322BB3A4F}" presName="sp" presStyleCnt="0"/>
      <dgm:spPr/>
    </dgm:pt>
    <dgm:pt modelId="{73F3DDA7-A647-4603-92A1-E37E7F5802D4}" type="pres">
      <dgm:prSet presAssocID="{70B25C97-14AF-4F15-B2F2-48FF9B5F7CF7}" presName="composite" presStyleCnt="0"/>
      <dgm:spPr/>
    </dgm:pt>
    <dgm:pt modelId="{1B5B4407-4F3B-4C68-A36E-A18AB0231998}" type="pres">
      <dgm:prSet presAssocID="{70B25C97-14AF-4F15-B2F2-48FF9B5F7CF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FC57FB6-F693-46AA-BCA7-F59B03B37728}" type="pres">
      <dgm:prSet presAssocID="{70B25C97-14AF-4F15-B2F2-48FF9B5F7CF7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E1D8001-A224-4934-A0E1-CA50C9A4B780}" type="presOf" srcId="{6E325F7C-2829-4917-9131-19CD1EBBA680}" destId="{2B956C02-6B6F-4A2F-9484-F2A97A85D8DB}" srcOrd="0" destOrd="1" presId="urn:microsoft.com/office/officeart/2005/8/layout/chevron2"/>
    <dgm:cxn modelId="{0BEBB06F-110C-4984-802C-86B3A2ED6EA6}" srcId="{6FB569BC-F943-483F-910B-7750C2F49239}" destId="{8E705F4A-553B-45D2-8742-8302278A95F2}" srcOrd="0" destOrd="0" parTransId="{7FBA952D-7039-4B38-BCA8-B6564DEE67C3}" sibTransId="{98ADCC6E-8384-4C3E-ADDB-2B18E10CFBDD}"/>
    <dgm:cxn modelId="{753D9B9E-A833-4233-9F93-68B03E090D49}" type="presOf" srcId="{15789053-74D8-45D6-8FBD-85740B2B21BE}" destId="{2D8991E6-C8E9-4659-939B-9BE89E6947B7}" srcOrd="0" destOrd="0" presId="urn:microsoft.com/office/officeart/2005/8/layout/chevron2"/>
    <dgm:cxn modelId="{E72D4FCC-A5CD-4695-AF32-0D4102E75C4C}" type="presOf" srcId="{130B882F-5BD2-47AB-A128-7AF4F2487160}" destId="{3D0F3E9C-8913-4CFC-A272-5ADF3C6A4279}" srcOrd="0" destOrd="1" presId="urn:microsoft.com/office/officeart/2005/8/layout/chevron2"/>
    <dgm:cxn modelId="{D4B62D92-FD8E-4ABB-9C43-DF52F537D4AC}" type="presOf" srcId="{70B25C97-14AF-4F15-B2F2-48FF9B5F7CF7}" destId="{1B5B4407-4F3B-4C68-A36E-A18AB0231998}" srcOrd="0" destOrd="0" presId="urn:microsoft.com/office/officeart/2005/8/layout/chevron2"/>
    <dgm:cxn modelId="{C4A01AFB-5FA3-4681-905D-6B902DFA67E4}" type="presOf" srcId="{6FB569BC-F943-483F-910B-7750C2F49239}" destId="{B2D35540-B4B7-43C5-80F8-F1D1691B921C}" srcOrd="0" destOrd="0" presId="urn:microsoft.com/office/officeart/2005/8/layout/chevron2"/>
    <dgm:cxn modelId="{36F9020E-E6D0-42BC-A408-5ADD87900717}" type="presOf" srcId="{D1183ECC-7B7E-48CE-A587-060FBFB3531D}" destId="{2B956C02-6B6F-4A2F-9484-F2A97A85D8DB}" srcOrd="0" destOrd="0" presId="urn:microsoft.com/office/officeart/2005/8/layout/chevron2"/>
    <dgm:cxn modelId="{5A8D43A0-A7F0-49A6-9AF8-C563783E9565}" type="presOf" srcId="{8E5C5891-38E9-4E79-86B9-3295F4E7AB31}" destId="{9FC57FB6-F693-46AA-BCA7-F59B03B37728}" srcOrd="0" destOrd="1" presId="urn:microsoft.com/office/officeart/2005/8/layout/chevron2"/>
    <dgm:cxn modelId="{C0DF90DA-6494-42BE-91AD-B4D543719758}" type="presOf" srcId="{8E705F4A-553B-45D2-8742-8302278A95F2}" destId="{3D0F3E9C-8913-4CFC-A272-5ADF3C6A4279}" srcOrd="0" destOrd="0" presId="urn:microsoft.com/office/officeart/2005/8/layout/chevron2"/>
    <dgm:cxn modelId="{2CB35E6B-64F2-46D8-89E7-C84467C48431}" type="presOf" srcId="{18BF4E05-1954-49A7-9123-535B184A258F}" destId="{9FC57FB6-F693-46AA-BCA7-F59B03B37728}" srcOrd="0" destOrd="0" presId="urn:microsoft.com/office/officeart/2005/8/layout/chevron2"/>
    <dgm:cxn modelId="{CFB6A324-FB68-4A0F-A024-2B833A538670}" srcId="{15789053-74D8-45D6-8FBD-85740B2B21BE}" destId="{6FB569BC-F943-483F-910B-7750C2F49239}" srcOrd="0" destOrd="0" parTransId="{D9AC36AA-1831-47B8-B0EB-A38056924601}" sibTransId="{65D49B76-D1E1-4352-91CC-9287D2218522}"/>
    <dgm:cxn modelId="{551D9C8A-6B9E-4044-812C-66898888A791}" srcId="{15789053-74D8-45D6-8FBD-85740B2B21BE}" destId="{70B25C97-14AF-4F15-B2F2-48FF9B5F7CF7}" srcOrd="2" destOrd="0" parTransId="{68399E6C-922B-410D-BB98-501C68EAD536}" sibTransId="{D1AA8788-E2C7-4492-930E-AB7BEC23B673}"/>
    <dgm:cxn modelId="{7D705663-C9D5-4B7A-BD66-6EE82FC92AC5}" srcId="{70B25C97-14AF-4F15-B2F2-48FF9B5F7CF7}" destId="{8E5C5891-38E9-4E79-86B9-3295F4E7AB31}" srcOrd="1" destOrd="0" parTransId="{E1F5A5F7-9AC3-421B-A476-5A46BB41D79B}" sibTransId="{060415E6-09EF-42AC-9587-EB5D42CABB7F}"/>
    <dgm:cxn modelId="{3B362ADC-FDA8-46B0-B048-B79FFA2B5BDB}" type="presOf" srcId="{04F54139-D5E1-4DAE-A9F7-9F4F6CE78F0D}" destId="{9FC57FB6-F693-46AA-BCA7-F59B03B37728}" srcOrd="0" destOrd="2" presId="urn:microsoft.com/office/officeart/2005/8/layout/chevron2"/>
    <dgm:cxn modelId="{CBF1E9C3-3A8B-4B4D-926D-A2F3D76067C0}" srcId="{15789053-74D8-45D6-8FBD-85740B2B21BE}" destId="{5E16332B-8409-4C96-990F-502F3E21659C}" srcOrd="1" destOrd="0" parTransId="{B2BF365B-879E-4F73-91DF-49EBDA930FB3}" sibTransId="{8E7C5D46-A56B-4238-90F1-98E322BB3A4F}"/>
    <dgm:cxn modelId="{025C7A98-53B0-41F9-A084-4CDD1BAD2A15}" srcId="{5E16332B-8409-4C96-990F-502F3E21659C}" destId="{D1183ECC-7B7E-48CE-A587-060FBFB3531D}" srcOrd="0" destOrd="0" parTransId="{1D52A0CA-718E-436F-8917-16FEDADC2623}" sibTransId="{BB01D856-A7C1-4222-94D0-4441E143CEB0}"/>
    <dgm:cxn modelId="{DE374AF4-3EE4-44EB-9A91-5644449520D5}" srcId="{5E16332B-8409-4C96-990F-502F3E21659C}" destId="{6E325F7C-2829-4917-9131-19CD1EBBA680}" srcOrd="1" destOrd="0" parTransId="{C0A772F4-3249-4846-8ACB-B5C1561A1098}" sibTransId="{05D0C371-2F63-4822-8D95-2924CDA8E290}"/>
    <dgm:cxn modelId="{7DDE1DB9-F13B-4004-A11C-4CD4B738253C}" srcId="{70B25C97-14AF-4F15-B2F2-48FF9B5F7CF7}" destId="{04F54139-D5E1-4DAE-A9F7-9F4F6CE78F0D}" srcOrd="2" destOrd="0" parTransId="{E570BDFC-BCF4-47FD-87BA-3C289F069F33}" sibTransId="{6907166D-3A76-409C-B2A8-92FFCC6C7CED}"/>
    <dgm:cxn modelId="{3AFFD5DA-4768-4320-8F77-41872217C19F}" srcId="{70B25C97-14AF-4F15-B2F2-48FF9B5F7CF7}" destId="{18BF4E05-1954-49A7-9123-535B184A258F}" srcOrd="0" destOrd="0" parTransId="{6B373402-6026-4B44-B524-F38D27EF16A1}" sibTransId="{21799002-6B45-40DE-89F9-12C3A88328A7}"/>
    <dgm:cxn modelId="{FF09B5B3-3FC6-4F1A-AFE9-D466E5B08570}" type="presOf" srcId="{5E16332B-8409-4C96-990F-502F3E21659C}" destId="{74917154-624D-4C4E-87A5-899CF8322C58}" srcOrd="0" destOrd="0" presId="urn:microsoft.com/office/officeart/2005/8/layout/chevron2"/>
    <dgm:cxn modelId="{EB07882A-125D-44AA-954A-99016D69C5EC}" srcId="{6FB569BC-F943-483F-910B-7750C2F49239}" destId="{130B882F-5BD2-47AB-A128-7AF4F2487160}" srcOrd="1" destOrd="0" parTransId="{78E44B4D-65EF-41BC-B974-AFACE1A9D864}" sibTransId="{62FF9426-5B00-40C7-A4D1-9F5DBE44752A}"/>
    <dgm:cxn modelId="{46785EDF-1532-43FE-95BB-D19124FFF336}" type="presParOf" srcId="{2D8991E6-C8E9-4659-939B-9BE89E6947B7}" destId="{5CA6DA59-41D6-4BBC-B474-C107D90E403E}" srcOrd="0" destOrd="0" presId="urn:microsoft.com/office/officeart/2005/8/layout/chevron2"/>
    <dgm:cxn modelId="{BBCBC38C-320D-4F73-BA76-AAE3378D0B13}" type="presParOf" srcId="{5CA6DA59-41D6-4BBC-B474-C107D90E403E}" destId="{B2D35540-B4B7-43C5-80F8-F1D1691B921C}" srcOrd="0" destOrd="0" presId="urn:microsoft.com/office/officeart/2005/8/layout/chevron2"/>
    <dgm:cxn modelId="{78C29A41-082B-47D1-A3E6-2EEC3DE90EA7}" type="presParOf" srcId="{5CA6DA59-41D6-4BBC-B474-C107D90E403E}" destId="{3D0F3E9C-8913-4CFC-A272-5ADF3C6A4279}" srcOrd="1" destOrd="0" presId="urn:microsoft.com/office/officeart/2005/8/layout/chevron2"/>
    <dgm:cxn modelId="{9A42BF08-EC11-4564-98DD-DC499C06E730}" type="presParOf" srcId="{2D8991E6-C8E9-4659-939B-9BE89E6947B7}" destId="{D1D52DF3-461F-4DC4-977A-4D5C20AFA51F}" srcOrd="1" destOrd="0" presId="urn:microsoft.com/office/officeart/2005/8/layout/chevron2"/>
    <dgm:cxn modelId="{8486DD6E-9CD8-4E92-A34C-8F045485FC56}" type="presParOf" srcId="{2D8991E6-C8E9-4659-939B-9BE89E6947B7}" destId="{168ECF33-5193-4034-BADB-0982084E748A}" srcOrd="2" destOrd="0" presId="urn:microsoft.com/office/officeart/2005/8/layout/chevron2"/>
    <dgm:cxn modelId="{A1E65FF6-BF85-4D7C-B2EF-AB3E92A91782}" type="presParOf" srcId="{168ECF33-5193-4034-BADB-0982084E748A}" destId="{74917154-624D-4C4E-87A5-899CF8322C58}" srcOrd="0" destOrd="0" presId="urn:microsoft.com/office/officeart/2005/8/layout/chevron2"/>
    <dgm:cxn modelId="{1A8DF18D-2C67-4F5E-9479-6B96DF08CF0A}" type="presParOf" srcId="{168ECF33-5193-4034-BADB-0982084E748A}" destId="{2B956C02-6B6F-4A2F-9484-F2A97A85D8DB}" srcOrd="1" destOrd="0" presId="urn:microsoft.com/office/officeart/2005/8/layout/chevron2"/>
    <dgm:cxn modelId="{48D9A9AB-1820-4EF0-95B3-A0B83A3C2801}" type="presParOf" srcId="{2D8991E6-C8E9-4659-939B-9BE89E6947B7}" destId="{03E5B575-16F9-4ACD-800A-B116FD46C3F2}" srcOrd="3" destOrd="0" presId="urn:microsoft.com/office/officeart/2005/8/layout/chevron2"/>
    <dgm:cxn modelId="{92D32C22-72CB-40D1-8340-A0AFFA162943}" type="presParOf" srcId="{2D8991E6-C8E9-4659-939B-9BE89E6947B7}" destId="{73F3DDA7-A647-4603-92A1-E37E7F5802D4}" srcOrd="4" destOrd="0" presId="urn:microsoft.com/office/officeart/2005/8/layout/chevron2"/>
    <dgm:cxn modelId="{A7236E41-27B9-42FE-8395-36BC83AC7F95}" type="presParOf" srcId="{73F3DDA7-A647-4603-92A1-E37E7F5802D4}" destId="{1B5B4407-4F3B-4C68-A36E-A18AB0231998}" srcOrd="0" destOrd="0" presId="urn:microsoft.com/office/officeart/2005/8/layout/chevron2"/>
    <dgm:cxn modelId="{0C783316-B41F-4815-8EBD-C6530BEECD49}" type="presParOf" srcId="{73F3DDA7-A647-4603-92A1-E37E7F5802D4}" destId="{9FC57FB6-F693-46AA-BCA7-F59B03B3772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D35540-B4B7-43C5-80F8-F1D1691B921C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solidFill>
                <a:schemeClr val="bg1"/>
              </a:solidFill>
            </a:rPr>
            <a:t>Farmacia</a:t>
          </a:r>
          <a:endParaRPr lang="es-ES" sz="1400" kern="1200" dirty="0">
            <a:solidFill>
              <a:schemeClr val="bg1"/>
            </a:solidFill>
          </a:endParaRPr>
        </a:p>
      </dsp:txBody>
      <dsp:txXfrm rot="-5400000">
        <a:off x="1" y="520688"/>
        <a:ext cx="1039018" cy="445294"/>
      </dsp:txXfrm>
    </dsp:sp>
    <dsp:sp modelId="{3D0F3E9C-8913-4CFC-A272-5ADF3C6A4279}">
      <dsp:nvSpPr>
        <dsp:cNvPr id="0" name=""/>
        <dsp:cNvSpPr/>
      </dsp:nvSpPr>
      <dsp:spPr>
        <a:xfrm rot="5400000">
          <a:off x="3085107" y="-2044909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>
              <a:solidFill>
                <a:schemeClr val="tx2"/>
              </a:solidFill>
            </a:rPr>
            <a:t>Reporte</a:t>
          </a:r>
          <a:endParaRPr lang="es-ES" sz="1800" kern="1200" dirty="0">
            <a:solidFill>
              <a:schemeClr val="tx2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>
              <a:solidFill>
                <a:schemeClr val="tx2"/>
              </a:solidFill>
            </a:rPr>
            <a:t>Medición Temperatura/ Humedad</a:t>
          </a:r>
          <a:endParaRPr lang="es-ES" sz="1800" kern="1200" dirty="0">
            <a:solidFill>
              <a:schemeClr val="tx2"/>
            </a:solidFill>
          </a:endParaRPr>
        </a:p>
      </dsp:txBody>
      <dsp:txXfrm rot="-5400000">
        <a:off x="1039018" y="48278"/>
        <a:ext cx="5009883" cy="870607"/>
      </dsp:txXfrm>
    </dsp:sp>
    <dsp:sp modelId="{74917154-624D-4C4E-87A5-899CF8322C58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/>
            <a:t>Red/</a:t>
          </a:r>
          <a:r>
            <a:rPr lang="es-ES" sz="1400" kern="1200" dirty="0" err="1" smtClean="0"/>
            <a:t>Microred</a:t>
          </a:r>
          <a:endParaRPr lang="es-ES" sz="1400" kern="1200" dirty="0"/>
        </a:p>
      </dsp:txBody>
      <dsp:txXfrm rot="-5400000">
        <a:off x="1" y="1809352"/>
        <a:ext cx="1039018" cy="445294"/>
      </dsp:txXfrm>
    </dsp:sp>
    <dsp:sp modelId="{2B956C02-6B6F-4A2F-9484-F2A97A85D8DB}">
      <dsp:nvSpPr>
        <dsp:cNvPr id="0" name=""/>
        <dsp:cNvSpPr/>
      </dsp:nvSpPr>
      <dsp:spPr>
        <a:xfrm rot="5400000">
          <a:off x="3085107" y="-756245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>
              <a:solidFill>
                <a:schemeClr val="tx2"/>
              </a:solidFill>
            </a:rPr>
            <a:t>1era Evaluación </a:t>
          </a:r>
          <a:endParaRPr lang="es-ES" sz="1800" kern="1200" dirty="0">
            <a:solidFill>
              <a:schemeClr val="tx2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>
              <a:solidFill>
                <a:schemeClr val="tx2"/>
              </a:solidFill>
            </a:rPr>
            <a:t>Informe</a:t>
          </a:r>
          <a:endParaRPr lang="es-ES" sz="1800" kern="1200" dirty="0">
            <a:solidFill>
              <a:schemeClr val="tx2"/>
            </a:solidFill>
          </a:endParaRPr>
        </a:p>
      </dsp:txBody>
      <dsp:txXfrm rot="-5400000">
        <a:off x="1039018" y="1336942"/>
        <a:ext cx="5009883" cy="870607"/>
      </dsp:txXfrm>
    </dsp:sp>
    <dsp:sp modelId="{1B5B4407-4F3B-4C68-A36E-A18AB0231998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/>
            <a:t>DMID</a:t>
          </a:r>
          <a:endParaRPr lang="es-ES" sz="1400" kern="1200" dirty="0"/>
        </a:p>
      </dsp:txBody>
      <dsp:txXfrm rot="-5400000">
        <a:off x="1" y="3098016"/>
        <a:ext cx="1039018" cy="445294"/>
      </dsp:txXfrm>
    </dsp:sp>
    <dsp:sp modelId="{9FC57FB6-F693-46AA-BCA7-F59B03B37728}">
      <dsp:nvSpPr>
        <dsp:cNvPr id="0" name=""/>
        <dsp:cNvSpPr/>
      </dsp:nvSpPr>
      <dsp:spPr>
        <a:xfrm rot="5400000">
          <a:off x="3085107" y="532418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>
              <a:solidFill>
                <a:schemeClr val="tx2"/>
              </a:solidFill>
            </a:rPr>
            <a:t>2da Evaluación</a:t>
          </a:r>
          <a:endParaRPr lang="es-ES" sz="1800" kern="1200" dirty="0">
            <a:solidFill>
              <a:schemeClr val="tx2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>
              <a:solidFill>
                <a:schemeClr val="tx2"/>
              </a:solidFill>
            </a:rPr>
            <a:t>Pesquisa</a:t>
          </a:r>
          <a:endParaRPr lang="es-ES" sz="1800" kern="1200" dirty="0">
            <a:solidFill>
              <a:schemeClr val="tx2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>
              <a:solidFill>
                <a:schemeClr val="tx2"/>
              </a:solidFill>
            </a:rPr>
            <a:t>Resultados de calidad</a:t>
          </a:r>
          <a:endParaRPr lang="es-ES" sz="1800" kern="1200" dirty="0">
            <a:solidFill>
              <a:schemeClr val="tx2"/>
            </a:solidFill>
          </a:endParaRPr>
        </a:p>
      </dsp:txBody>
      <dsp:txXfrm rot="-5400000">
        <a:off x="1039018" y="2625605"/>
        <a:ext cx="5009883" cy="8706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B4C2-68E3-4547-9910-DC4BFA2D0AD8}" type="datetimeFigureOut">
              <a:rPr lang="es-ES" smtClean="0"/>
              <a:pPr/>
              <a:t>16/04/2012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E6686-4213-46A2-A366-B31A0D8D20A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954954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B4C2-68E3-4547-9910-DC4BFA2D0AD8}" type="datetimeFigureOut">
              <a:rPr lang="es-ES" smtClean="0"/>
              <a:pPr/>
              <a:t>16/04/2012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E6686-4213-46A2-A366-B31A0D8D20A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794932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B4C2-68E3-4547-9910-DC4BFA2D0AD8}" type="datetimeFigureOut">
              <a:rPr lang="es-ES" smtClean="0"/>
              <a:pPr/>
              <a:t>16/04/2012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E6686-4213-46A2-A366-B31A0D8D20A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883887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B4C2-68E3-4547-9910-DC4BFA2D0AD8}" type="datetimeFigureOut">
              <a:rPr lang="es-ES" smtClean="0"/>
              <a:pPr/>
              <a:t>16/04/2012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E6686-4213-46A2-A366-B31A0D8D20A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164601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B4C2-68E3-4547-9910-DC4BFA2D0AD8}" type="datetimeFigureOut">
              <a:rPr lang="es-ES" smtClean="0"/>
              <a:pPr/>
              <a:t>16/04/2012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E6686-4213-46A2-A366-B31A0D8D20A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960803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B4C2-68E3-4547-9910-DC4BFA2D0AD8}" type="datetimeFigureOut">
              <a:rPr lang="es-ES" smtClean="0"/>
              <a:pPr/>
              <a:t>16/04/2012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E6686-4213-46A2-A366-B31A0D8D20A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694604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B4C2-68E3-4547-9910-DC4BFA2D0AD8}" type="datetimeFigureOut">
              <a:rPr lang="es-ES" smtClean="0"/>
              <a:pPr/>
              <a:t>16/04/2012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E6686-4213-46A2-A366-B31A0D8D20A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149972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B4C2-68E3-4547-9910-DC4BFA2D0AD8}" type="datetimeFigureOut">
              <a:rPr lang="es-ES" smtClean="0"/>
              <a:pPr/>
              <a:t>16/04/2012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E6686-4213-46A2-A366-B31A0D8D20A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501472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B4C2-68E3-4547-9910-DC4BFA2D0AD8}" type="datetimeFigureOut">
              <a:rPr lang="es-ES" smtClean="0"/>
              <a:pPr/>
              <a:t>16/04/2012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E6686-4213-46A2-A366-B31A0D8D20A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656779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B4C2-68E3-4547-9910-DC4BFA2D0AD8}" type="datetimeFigureOut">
              <a:rPr lang="es-ES" smtClean="0"/>
              <a:pPr/>
              <a:t>16/04/2012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E6686-4213-46A2-A366-B31A0D8D20A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543562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B4C2-68E3-4547-9910-DC4BFA2D0AD8}" type="datetimeFigureOut">
              <a:rPr lang="es-ES" smtClean="0"/>
              <a:pPr/>
              <a:t>16/04/2012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E6686-4213-46A2-A366-B31A0D8D20A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34361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FB4C2-68E3-4547-9910-DC4BFA2D0AD8}" type="datetimeFigureOut">
              <a:rPr lang="es-ES" smtClean="0"/>
              <a:pPr/>
              <a:t>16/04/2012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E6686-4213-46A2-A366-B31A0D8D20A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949434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115616" y="1844824"/>
            <a:ext cx="7772400" cy="2441432"/>
          </a:xfrm>
        </p:spPr>
        <p:txBody>
          <a:bodyPr>
            <a:normAutofit fontScale="90000"/>
          </a:bodyPr>
          <a:lstStyle/>
          <a:p>
            <a:r>
              <a:rPr lang="es-E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PROCEDIMIENTO DE REPORTE SOSPECHAS:</a:t>
            </a:r>
            <a:br>
              <a:rPr lang="es-E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 PROBLEMAS DE CALIDAD </a:t>
            </a:r>
            <a:r>
              <a:rPr lang="es-E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 PRODUCTOS FARMACEUTICOS </a:t>
            </a:r>
            <a:r>
              <a:rPr lang="es-E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REACCIONES </a:t>
            </a:r>
            <a:r>
              <a:rPr lang="es-E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ADVERSAS</a:t>
            </a:r>
            <a:endParaRPr lang="es-E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7664" y="4581128"/>
            <a:ext cx="6915176" cy="1281106"/>
          </a:xfrm>
        </p:spPr>
        <p:txBody>
          <a:bodyPr>
            <a:normAutofit/>
          </a:bodyPr>
          <a:lstStyle/>
          <a:p>
            <a:pPr algn="r"/>
            <a:r>
              <a:rPr lang="es-E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Q.F  J.VALLOSKA SALCEDO GUEVARA</a:t>
            </a:r>
          </a:p>
          <a:p>
            <a:pPr algn="r"/>
            <a:r>
              <a:rPr lang="es-E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RESP. USO RACIONAL Y FARMACOVIGILANCIA DMID DIRESA CUSCO</a:t>
            </a:r>
            <a:endParaRPr lang="es-ES" sz="2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 descr="DIGEM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32" y="764704"/>
            <a:ext cx="8138294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537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/>
          <a:lstStyle/>
          <a:p>
            <a:r>
              <a:rPr lang="es-ES" b="1" dirty="0" smtClean="0">
                <a:solidFill>
                  <a:srgbClr val="FF0000"/>
                </a:solidFill>
              </a:rPr>
              <a:t>RESPONSABILIDAD</a:t>
            </a:r>
            <a:endParaRPr lang="es-ES" b="1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377728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s-ES" b="1" dirty="0">
                <a:solidFill>
                  <a:srgbClr val="FF0000"/>
                </a:solidFill>
              </a:rPr>
              <a:t>Nivel DIRESA Cusco</a:t>
            </a:r>
            <a:endParaRPr lang="es-ES" dirty="0">
              <a:solidFill>
                <a:srgbClr val="FF0000"/>
              </a:solidFill>
            </a:endParaRPr>
          </a:p>
          <a:p>
            <a:r>
              <a:rPr lang="es-ES" dirty="0">
                <a:solidFill>
                  <a:schemeClr val="tx2"/>
                </a:solidFill>
              </a:rPr>
              <a:t>Equipo de Uso Racional del Medicamento y </a:t>
            </a:r>
            <a:r>
              <a:rPr lang="es-ES" dirty="0" err="1">
                <a:solidFill>
                  <a:schemeClr val="tx2"/>
                </a:solidFill>
              </a:rPr>
              <a:t>Farmacovigilancia</a:t>
            </a:r>
            <a:r>
              <a:rPr lang="es-ES" dirty="0">
                <a:solidFill>
                  <a:schemeClr val="tx2"/>
                </a:solidFill>
              </a:rPr>
              <a:t> Dirección de Medicamentos, Insumos y Drogas DIRESA Cusco</a:t>
            </a:r>
          </a:p>
          <a:p>
            <a:r>
              <a:rPr lang="es-ES" dirty="0">
                <a:solidFill>
                  <a:schemeClr val="tx2"/>
                </a:solidFill>
              </a:rPr>
              <a:t>Equipo de Fiscalización, Control y Vigilancia Sanitaria Dirección de Medicamentos, Insumos y Drogas DIRESA Cusco</a:t>
            </a:r>
          </a:p>
          <a:p>
            <a:pPr marL="0" indent="0">
              <a:buNone/>
            </a:pPr>
            <a:r>
              <a:rPr lang="es-ES" b="1" dirty="0"/>
              <a:t> </a:t>
            </a:r>
            <a:endParaRPr lang="es-ES" dirty="0"/>
          </a:p>
          <a:p>
            <a:pPr marL="0" indent="0">
              <a:buNone/>
            </a:pPr>
            <a:r>
              <a:rPr lang="es-ES" b="1" dirty="0">
                <a:solidFill>
                  <a:srgbClr val="FF0000"/>
                </a:solidFill>
              </a:rPr>
              <a:t>Nivel Red y Micro Red</a:t>
            </a:r>
            <a:endParaRPr lang="es-ES" dirty="0">
              <a:solidFill>
                <a:srgbClr val="FF0000"/>
              </a:solidFill>
            </a:endParaRPr>
          </a:p>
          <a:p>
            <a:r>
              <a:rPr lang="es-ES" dirty="0">
                <a:solidFill>
                  <a:schemeClr val="tx2"/>
                </a:solidFill>
              </a:rPr>
              <a:t>Químico Farmacéutico Responsable de la Red de Servicios de Salud, Químico Farmacéutico Responsable </a:t>
            </a:r>
            <a:r>
              <a:rPr lang="es-ES" dirty="0" err="1">
                <a:solidFill>
                  <a:schemeClr val="tx2"/>
                </a:solidFill>
              </a:rPr>
              <a:t>Microred</a:t>
            </a:r>
            <a:r>
              <a:rPr lang="es-ES" dirty="0">
                <a:solidFill>
                  <a:schemeClr val="tx2"/>
                </a:solidFill>
              </a:rPr>
              <a:t>, Responsable de Farmacia del Establecimiento de Salud y personal del Establecimiento de Salud.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b="1" dirty="0">
                <a:solidFill>
                  <a:srgbClr val="FF0000"/>
                </a:solidFill>
              </a:rPr>
              <a:t>Establecimiento Farmacéutico</a:t>
            </a:r>
            <a:endParaRPr lang="es-ES" dirty="0">
              <a:solidFill>
                <a:srgbClr val="FF0000"/>
              </a:solidFill>
            </a:endParaRPr>
          </a:p>
          <a:p>
            <a:r>
              <a:rPr lang="es-ES" dirty="0">
                <a:solidFill>
                  <a:schemeClr val="tx2"/>
                </a:solidFill>
              </a:rPr>
              <a:t>Químico Farmacéutico Director Técnico del Establecimiento Farmacéutico</a:t>
            </a:r>
          </a:p>
        </p:txBody>
      </p:sp>
    </p:spTree>
    <p:extLst>
      <p:ext uri="{BB962C8B-B14F-4D97-AF65-F5344CB8AC3E}">
        <p14:creationId xmlns:p14="http://schemas.microsoft.com/office/powerpoint/2010/main" xmlns="" val="3922666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6238" y="1556792"/>
            <a:ext cx="8229600" cy="580926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rgbClr val="FF0000"/>
                </a:solidFill>
              </a:rPr>
              <a:t>Del reporte</a:t>
            </a:r>
            <a:endParaRPr lang="es-ES" b="1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92226" y="4221088"/>
            <a:ext cx="8229600" cy="172819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s-ES" dirty="0">
                <a:solidFill>
                  <a:schemeClr val="tx2"/>
                </a:solidFill>
              </a:rPr>
              <a:t>En caso de establecimientos farmacéuticos del sector público, este reporte deberá ser comunicado inmediatamente a la </a:t>
            </a:r>
            <a:r>
              <a:rPr lang="es-ES" dirty="0" err="1">
                <a:solidFill>
                  <a:schemeClr val="tx2"/>
                </a:solidFill>
              </a:rPr>
              <a:t>microred</a:t>
            </a:r>
            <a:r>
              <a:rPr lang="es-ES" dirty="0">
                <a:solidFill>
                  <a:schemeClr val="tx2"/>
                </a:solidFill>
              </a:rPr>
              <a:t> y/o cabecera de Red utilizando los medios de comunicación más accesibles (radio, teléfono, e mail) y por vía regular adjuntando el informe correspondiente</a:t>
            </a:r>
            <a:r>
              <a:rPr lang="es-ES" dirty="0" smtClean="0">
                <a:solidFill>
                  <a:schemeClr val="tx2"/>
                </a:solidFill>
              </a:rPr>
              <a:t>.</a:t>
            </a:r>
            <a:endParaRPr lang="es-ES" dirty="0">
              <a:solidFill>
                <a:schemeClr val="tx2"/>
              </a:solidFill>
            </a:endParaRPr>
          </a:p>
        </p:txBody>
      </p:sp>
      <p:pic>
        <p:nvPicPr>
          <p:cNvPr id="6" name="Picture 4" descr="DIGEM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32" y="764704"/>
            <a:ext cx="8138294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2276872"/>
            <a:ext cx="4518066" cy="1656184"/>
          </a:xfrm>
          <a:prstGeom prst="rect">
            <a:avLst/>
          </a:prstGeom>
        </p:spPr>
      </p:pic>
      <p:pic>
        <p:nvPicPr>
          <p:cNvPr id="1026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9359" y="2128030"/>
            <a:ext cx="1100023" cy="18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 CuadroTexto"/>
          <p:cNvSpPr txBox="1"/>
          <p:nvPr/>
        </p:nvSpPr>
        <p:spPr>
          <a:xfrm>
            <a:off x="683532" y="5877272"/>
            <a:ext cx="7560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</a:rPr>
              <a:t>FINALIDAD DEL REPORTE  :  ACCION EVALUADORA  /  REGULATORIA</a:t>
            </a:r>
            <a:endParaRPr lang="es-E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1317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5913" y="908720"/>
            <a:ext cx="8229600" cy="634082"/>
          </a:xfrm>
        </p:spPr>
        <p:txBody>
          <a:bodyPr>
            <a:normAutofit/>
          </a:bodyPr>
          <a:lstStyle/>
          <a:p>
            <a:r>
              <a:rPr lang="es-ES" sz="2400" b="1" dirty="0" smtClean="0">
                <a:solidFill>
                  <a:srgbClr val="FF0000"/>
                </a:solidFill>
              </a:rPr>
              <a:t>FORMATOS HOJAS CELESTES</a:t>
            </a:r>
            <a:endParaRPr lang="es-E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0022959"/>
              </p:ext>
            </p:extLst>
          </p:nvPr>
        </p:nvGraphicFramePr>
        <p:xfrm>
          <a:off x="683568" y="2708920"/>
          <a:ext cx="7416825" cy="10081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6545"/>
                <a:gridCol w="1075196"/>
                <a:gridCol w="960598"/>
                <a:gridCol w="1103845"/>
                <a:gridCol w="1800699"/>
                <a:gridCol w="1429942"/>
              </a:tblGrid>
              <a:tr h="485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RED</a:t>
                      </a:r>
                      <a:endParaRPr lang="es-E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EE.SS</a:t>
                      </a:r>
                      <a:endParaRPr lang="es-E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PROVINCIA</a:t>
                      </a:r>
                      <a:endParaRPr lang="es-E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DISTRITO</a:t>
                      </a:r>
                      <a:endParaRPr lang="es-E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DIRECCION</a:t>
                      </a:r>
                      <a:endParaRPr lang="es-E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TELEFONO</a:t>
                      </a:r>
                      <a:endParaRPr lang="es-E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221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 </a:t>
                      </a:r>
                      <a:endParaRPr lang="es-E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 </a:t>
                      </a:r>
                      <a:endParaRPr lang="es-E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 </a:t>
                      </a:r>
                      <a:endParaRPr lang="es-E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 </a:t>
                      </a:r>
                      <a:endParaRPr lang="es-E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 </a:t>
                      </a:r>
                      <a:endParaRPr lang="es-E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 </a:t>
                      </a:r>
                      <a:endParaRPr lang="es-E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33153535"/>
              </p:ext>
            </p:extLst>
          </p:nvPr>
        </p:nvGraphicFramePr>
        <p:xfrm>
          <a:off x="899592" y="4005064"/>
          <a:ext cx="7200800" cy="18722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8890"/>
                <a:gridCol w="5221910"/>
              </a:tblGrid>
              <a:tr h="35835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PERSONA QUE NOTIFICA</a:t>
                      </a:r>
                      <a:endParaRPr lang="es-E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38516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MEDICO           ODONTOLOGO          OBSTETRIZ             FARMACEUTICO             ENFERMERA                 OTROS</a:t>
                      </a:r>
                      <a:endParaRPr lang="es-E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3583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NOMBRE Y APELLIDOS</a:t>
                      </a:r>
                      <a:endParaRPr lang="es-E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 </a:t>
                      </a:r>
                      <a:endParaRPr lang="es-E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5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CARGO</a:t>
                      </a:r>
                      <a:endParaRPr lang="es-E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 </a:t>
                      </a:r>
                      <a:endParaRPr lang="es-E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5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FECHA DEL REPORTE</a:t>
                      </a:r>
                      <a:endParaRPr lang="es-E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 </a:t>
                      </a:r>
                      <a:endParaRPr lang="es-E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29145" y="1772816"/>
            <a:ext cx="7272808" cy="66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REPORTE DE SOSPECHAS DE PROBLEMAS DE CALIDAD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800" b="1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8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INFORMACION GENERAL</a:t>
            </a:r>
            <a:r>
              <a:rPr kumimoji="0" lang="es-ES" sz="18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BASICA</a:t>
            </a:r>
            <a:endParaRPr kumimoji="0" lang="es-ES" sz="18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6397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76453622"/>
              </p:ext>
            </p:extLst>
          </p:nvPr>
        </p:nvGraphicFramePr>
        <p:xfrm>
          <a:off x="1258528" y="1772816"/>
          <a:ext cx="6912768" cy="10913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5941"/>
                <a:gridCol w="5006827"/>
              </a:tblGrid>
              <a:tr h="17025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DATOS DEL PRODUCTO</a:t>
                      </a: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81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NOMBRE GENERICO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1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NOMBRE COMERCIAL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1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LABORATORIO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1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PAIS DE PROCEDENCIA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1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PROVEEDOR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 </a:t>
                      </a: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2970530"/>
              </p:ext>
            </p:extLst>
          </p:nvPr>
        </p:nvGraphicFramePr>
        <p:xfrm>
          <a:off x="1187621" y="3072516"/>
          <a:ext cx="7200802" cy="5978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0402"/>
                <a:gridCol w="1261791"/>
                <a:gridCol w="1091681"/>
                <a:gridCol w="1085901"/>
                <a:gridCol w="813394"/>
                <a:gridCol w="1047915"/>
                <a:gridCol w="759718"/>
              </a:tblGrid>
              <a:tr h="405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FORMA FARMACEUTICA</a:t>
                      </a: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CONCENTRACION</a:t>
                      </a: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FECHA DE VENCIMIENTO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FECHA DE FABRICACION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LOTE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REG. SANITARIO</a:t>
                      </a: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solidFill>
                            <a:schemeClr val="bg1"/>
                          </a:solidFill>
                          <a:effectLst/>
                        </a:rPr>
                        <a:t>CANTIDAD EN STOCK</a:t>
                      </a:r>
                      <a:endParaRPr lang="es-ES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74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s-ES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64706105"/>
              </p:ext>
            </p:extLst>
          </p:nvPr>
        </p:nvGraphicFramePr>
        <p:xfrm>
          <a:off x="2843808" y="4005064"/>
          <a:ext cx="3424088" cy="7950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0424"/>
                <a:gridCol w="1613664"/>
              </a:tblGrid>
              <a:tr h="43204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CONDICIONES DE ALMACENAMIENTO</a:t>
                      </a: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585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TEMPERATURA ºC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 </a:t>
                      </a: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32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HUMEDAD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 </a:t>
                      </a: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81146389"/>
              </p:ext>
            </p:extLst>
          </p:nvPr>
        </p:nvGraphicFramePr>
        <p:xfrm>
          <a:off x="2578101" y="5157190"/>
          <a:ext cx="3938116" cy="11521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0027"/>
                <a:gridCol w="1368089"/>
              </a:tblGrid>
              <a:tr h="19328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 OBSERVACION</a:t>
                      </a: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894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ENVASE MEDIATO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32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ENVASE INMEDIATO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94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PRODUCTO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32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ROTULADO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32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INSERTO</a:t>
                      </a: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 </a:t>
                      </a: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78100" y="33369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634082"/>
          </a:xfrm>
        </p:spPr>
        <p:txBody>
          <a:bodyPr>
            <a:normAutofit/>
          </a:bodyPr>
          <a:lstStyle/>
          <a:p>
            <a:r>
              <a:rPr lang="es-ES" sz="2400" b="1" dirty="0" smtClean="0">
                <a:solidFill>
                  <a:srgbClr val="FF0000"/>
                </a:solidFill>
              </a:rPr>
              <a:t>FORMATOS HOJAS CELESTES</a:t>
            </a:r>
            <a:endParaRPr lang="es-ES" sz="2400" b="1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27584" y="980728"/>
            <a:ext cx="7272808" cy="66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REPORTE DE SOSPECHAS DE PROBLEMAS DE CALIDAD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800" b="1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8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INFORMACION PRODUCTO</a:t>
            </a:r>
          </a:p>
        </p:txBody>
      </p:sp>
    </p:spTree>
    <p:extLst>
      <p:ext uri="{BB962C8B-B14F-4D97-AF65-F5344CB8AC3E}">
        <p14:creationId xmlns:p14="http://schemas.microsoft.com/office/powerpoint/2010/main" xmlns="" val="2918574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rgbClr val="FF0000"/>
                </a:solidFill>
              </a:rPr>
              <a:t>NIVELES DE INTERVENCION</a:t>
            </a:r>
            <a:endParaRPr lang="es-ES" dirty="0">
              <a:solidFill>
                <a:srgbClr val="FF0000"/>
              </a:solidFill>
            </a:endParaRPr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xmlns="" val="727747420"/>
              </p:ext>
            </p:extLst>
          </p:nvPr>
        </p:nvGraphicFramePr>
        <p:xfrm>
          <a:off x="1691680" y="198884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5422903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S50203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5614" y="3234192"/>
            <a:ext cx="2778076" cy="2035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6" descr="S50200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8582" y="1001253"/>
            <a:ext cx="2662312" cy="1707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Line 11"/>
          <p:cNvSpPr>
            <a:spLocks noChangeShapeType="1"/>
          </p:cNvSpPr>
          <p:nvPr/>
        </p:nvSpPr>
        <p:spPr bwMode="auto">
          <a:xfrm>
            <a:off x="6548460" y="3573016"/>
            <a:ext cx="503238" cy="36036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6390" name="Line 13"/>
          <p:cNvSpPr>
            <a:spLocks noChangeShapeType="1"/>
          </p:cNvSpPr>
          <p:nvPr/>
        </p:nvSpPr>
        <p:spPr bwMode="auto">
          <a:xfrm>
            <a:off x="6548461" y="1467919"/>
            <a:ext cx="503237" cy="3603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6391" name="Text Box 14"/>
          <p:cNvSpPr txBox="1">
            <a:spLocks noChangeArrowheads="1"/>
          </p:cNvSpPr>
          <p:nvPr/>
        </p:nvSpPr>
        <p:spPr bwMode="auto">
          <a:xfrm>
            <a:off x="2245017" y="5315105"/>
            <a:ext cx="5113337" cy="376237"/>
          </a:xfrm>
          <a:prstGeom prst="rect">
            <a:avLst/>
          </a:prstGeom>
          <a:noFill/>
          <a:ln w="9525">
            <a:solidFill>
              <a:srgbClr val="3333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Síndrome de Steven Johnson , Nevirapina</a:t>
            </a:r>
          </a:p>
        </p:txBody>
      </p:sp>
      <p:sp>
        <p:nvSpPr>
          <p:cNvPr id="16393" name="Line 16"/>
          <p:cNvSpPr>
            <a:spLocks noChangeShapeType="1"/>
          </p:cNvSpPr>
          <p:nvPr/>
        </p:nvSpPr>
        <p:spPr bwMode="auto">
          <a:xfrm>
            <a:off x="6393985" y="3573016"/>
            <a:ext cx="503238" cy="36036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6394" name="Text Box 17"/>
          <p:cNvSpPr txBox="1">
            <a:spLocks noChangeArrowheads="1"/>
          </p:cNvSpPr>
          <p:nvPr/>
        </p:nvSpPr>
        <p:spPr bwMode="auto">
          <a:xfrm>
            <a:off x="4801686" y="2808054"/>
            <a:ext cx="4105275" cy="376238"/>
          </a:xfrm>
          <a:prstGeom prst="rect">
            <a:avLst/>
          </a:prstGeom>
          <a:noFill/>
          <a:ln w="9525">
            <a:solidFill>
              <a:srgbClr val="3333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/>
              <a:t>Rash cutáneo por Ceftriaxona</a:t>
            </a:r>
          </a:p>
        </p:txBody>
      </p:sp>
      <p:pic>
        <p:nvPicPr>
          <p:cNvPr id="16395" name="Picture 2" descr="S502060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664" y="1010345"/>
            <a:ext cx="2311673" cy="1763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6" name="Text Box 17"/>
          <p:cNvSpPr txBox="1">
            <a:spLocks noChangeArrowheads="1"/>
          </p:cNvSpPr>
          <p:nvPr/>
        </p:nvSpPr>
        <p:spPr bwMode="auto">
          <a:xfrm>
            <a:off x="295276" y="2808054"/>
            <a:ext cx="4105275" cy="369888"/>
          </a:xfrm>
          <a:prstGeom prst="rect">
            <a:avLst/>
          </a:prstGeom>
          <a:noFill/>
          <a:ln w="9525">
            <a:solidFill>
              <a:srgbClr val="3333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/>
              <a:t>Tromboflebitis por Clindamicina</a:t>
            </a:r>
          </a:p>
        </p:txBody>
      </p:sp>
      <p:pic>
        <p:nvPicPr>
          <p:cNvPr id="16397" name="Picture 4" descr="S502039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33365" y="3319052"/>
            <a:ext cx="2425972" cy="1866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CuadroTexto"/>
          <p:cNvSpPr txBox="1"/>
          <p:nvPr/>
        </p:nvSpPr>
        <p:spPr>
          <a:xfrm>
            <a:off x="1547664" y="548680"/>
            <a:ext cx="6478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rgbClr val="FF0000"/>
                </a:solidFill>
              </a:rPr>
              <a:t>ART. 36º DE LA OBLIGACION DE REPORTAR RAM</a:t>
            </a:r>
            <a:endParaRPr lang="es-ES" sz="2400" b="1" dirty="0">
              <a:solidFill>
                <a:srgbClr val="FF0000"/>
              </a:solidFill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1343545" y="5862463"/>
            <a:ext cx="6478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rgbClr val="FF0000"/>
                </a:solidFill>
              </a:rPr>
              <a:t>BUENAS PRACTICAS DE FARMACOVIGILANCIA</a:t>
            </a:r>
            <a:endParaRPr lang="es-E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229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85725"/>
            <a:ext cx="97536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AutoShape 5"/>
          <p:cNvSpPr>
            <a:spLocks noChangeArrowheads="1"/>
          </p:cNvSpPr>
          <p:nvPr/>
        </p:nvSpPr>
        <p:spPr bwMode="auto">
          <a:xfrm rot="-1907679">
            <a:off x="4572000" y="2852738"/>
            <a:ext cx="2652713" cy="354012"/>
          </a:xfrm>
          <a:prstGeom prst="notchedRightArrow">
            <a:avLst>
              <a:gd name="adj1" fmla="val 50000"/>
              <a:gd name="adj2" fmla="val 187332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39478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5085184"/>
            <a:ext cx="7772400" cy="1362075"/>
          </a:xfrm>
        </p:spPr>
        <p:txBody>
          <a:bodyPr/>
          <a:lstStyle/>
          <a:p>
            <a:pPr algn="r"/>
            <a:r>
              <a:rPr lang="es-ES" dirty="0" smtClean="0">
                <a:solidFill>
                  <a:srgbClr val="FF0000"/>
                </a:solidFill>
              </a:rPr>
              <a:t>GRACIAS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11560" y="3458343"/>
            <a:ext cx="7772400" cy="1500187"/>
          </a:xfrm>
        </p:spPr>
        <p:txBody>
          <a:bodyPr/>
          <a:lstStyle/>
          <a:p>
            <a:pPr algn="ctr"/>
            <a:r>
              <a:rPr lang="es-ES" b="1" dirty="0" smtClean="0">
                <a:solidFill>
                  <a:schemeClr val="tx2"/>
                </a:solidFill>
              </a:rPr>
              <a:t>DMID DIRESA CUSCO</a:t>
            </a:r>
          </a:p>
          <a:p>
            <a:pPr algn="ctr"/>
            <a:r>
              <a:rPr lang="es-ES" b="1" dirty="0" smtClean="0">
                <a:solidFill>
                  <a:schemeClr val="tx2"/>
                </a:solidFill>
              </a:rPr>
              <a:t>084 -581560 ANEXO 2511</a:t>
            </a:r>
          </a:p>
          <a:p>
            <a:pPr algn="ctr"/>
            <a:r>
              <a:rPr lang="es-ES" b="1" dirty="0" smtClean="0">
                <a:solidFill>
                  <a:schemeClr val="tx2"/>
                </a:solidFill>
              </a:rPr>
              <a:t>Dmid.diresacusco@gmail.com</a:t>
            </a:r>
            <a:endParaRPr lang="es-ES" b="1" dirty="0">
              <a:solidFill>
                <a:schemeClr val="tx2"/>
              </a:solidFill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1386582"/>
            <a:ext cx="4381078" cy="204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331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92226" y="1556792"/>
            <a:ext cx="8229600" cy="1008112"/>
          </a:xfrm>
        </p:spPr>
        <p:txBody>
          <a:bodyPr>
            <a:noAutofit/>
          </a:bodyPr>
          <a:lstStyle/>
          <a:p>
            <a:r>
              <a:rPr lang="es-ES" sz="2400" b="1" dirty="0" smtClean="0">
                <a:solidFill>
                  <a:srgbClr val="FF0000"/>
                </a:solidFill>
              </a:rPr>
              <a:t>LEY 29459</a:t>
            </a:r>
            <a:br>
              <a:rPr lang="es-ES" sz="2400" b="1" dirty="0" smtClean="0">
                <a:solidFill>
                  <a:srgbClr val="FF0000"/>
                </a:solidFill>
              </a:rPr>
            </a:br>
            <a:r>
              <a:rPr lang="es-ES" sz="2400" b="1" dirty="0" smtClean="0">
                <a:solidFill>
                  <a:srgbClr val="FF0000"/>
                </a:solidFill>
              </a:rPr>
              <a:t> LEY DEL PRODUCTO FARMACEUTICO, DISPOSITIVO MEDICO Y PRODUCTO SANITARIO</a:t>
            </a:r>
            <a:endParaRPr lang="es-ES" sz="2400" b="1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996952"/>
            <a:ext cx="8229600" cy="3489251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s-ES" b="1" dirty="0" smtClean="0">
                <a:solidFill>
                  <a:schemeClr val="tx2"/>
                </a:solidFill>
              </a:rPr>
              <a:t>Registro </a:t>
            </a:r>
            <a:r>
              <a:rPr lang="es-ES" b="1" dirty="0">
                <a:solidFill>
                  <a:schemeClr val="tx2"/>
                </a:solidFill>
              </a:rPr>
              <a:t>sanitario </a:t>
            </a:r>
            <a:r>
              <a:rPr lang="es-ES" dirty="0">
                <a:solidFill>
                  <a:schemeClr val="tx2"/>
                </a:solidFill>
              </a:rPr>
              <a:t>de productos farmacéuticos que son necesarios para garantizar su </a:t>
            </a:r>
            <a:r>
              <a:rPr lang="es-ES" dirty="0" smtClean="0">
                <a:solidFill>
                  <a:schemeClr val="tx2"/>
                </a:solidFill>
              </a:rPr>
              <a:t>eficacia, seguridad </a:t>
            </a:r>
            <a:r>
              <a:rPr lang="es-ES" dirty="0">
                <a:solidFill>
                  <a:schemeClr val="tx2"/>
                </a:solidFill>
              </a:rPr>
              <a:t>y </a:t>
            </a:r>
            <a:r>
              <a:rPr lang="es-ES" dirty="0" smtClean="0">
                <a:solidFill>
                  <a:schemeClr val="tx2"/>
                </a:solidFill>
              </a:rPr>
              <a:t>calidad</a:t>
            </a:r>
          </a:p>
          <a:p>
            <a:pPr algn="just"/>
            <a:r>
              <a:rPr lang="es-ES" b="1" dirty="0" smtClean="0">
                <a:solidFill>
                  <a:schemeClr val="tx2"/>
                </a:solidFill>
              </a:rPr>
              <a:t>Actividades </a:t>
            </a:r>
            <a:r>
              <a:rPr lang="es-ES" b="1" dirty="0">
                <a:solidFill>
                  <a:schemeClr val="tx2"/>
                </a:solidFill>
              </a:rPr>
              <a:t>de control </a:t>
            </a:r>
            <a:r>
              <a:rPr lang="es-ES" b="1" dirty="0" smtClean="0">
                <a:solidFill>
                  <a:schemeClr val="tx2"/>
                </a:solidFill>
              </a:rPr>
              <a:t>y vigilancia </a:t>
            </a:r>
            <a:r>
              <a:rPr lang="es-ES" b="1" dirty="0">
                <a:solidFill>
                  <a:schemeClr val="tx2"/>
                </a:solidFill>
              </a:rPr>
              <a:t>sanitaria</a:t>
            </a:r>
            <a:r>
              <a:rPr lang="es-ES" dirty="0">
                <a:solidFill>
                  <a:schemeClr val="tx2"/>
                </a:solidFill>
              </a:rPr>
              <a:t>. </a:t>
            </a:r>
            <a:r>
              <a:rPr lang="es-ES" dirty="0" smtClean="0">
                <a:solidFill>
                  <a:schemeClr val="tx2"/>
                </a:solidFill>
              </a:rPr>
              <a:t>Autorización </a:t>
            </a:r>
            <a:r>
              <a:rPr lang="es-ES" dirty="0">
                <a:solidFill>
                  <a:schemeClr val="tx2"/>
                </a:solidFill>
              </a:rPr>
              <a:t>sanitaria de </a:t>
            </a:r>
            <a:r>
              <a:rPr lang="es-ES" dirty="0" smtClean="0">
                <a:solidFill>
                  <a:schemeClr val="tx2"/>
                </a:solidFill>
              </a:rPr>
              <a:t>funcionamiento</a:t>
            </a:r>
          </a:p>
          <a:p>
            <a:pPr algn="just"/>
            <a:r>
              <a:rPr lang="es-ES" dirty="0" smtClean="0">
                <a:solidFill>
                  <a:schemeClr val="tx2"/>
                </a:solidFill>
              </a:rPr>
              <a:t>La </a:t>
            </a:r>
            <a:r>
              <a:rPr lang="es-ES" dirty="0">
                <a:solidFill>
                  <a:schemeClr val="tx2"/>
                </a:solidFill>
              </a:rPr>
              <a:t>Ley </a:t>
            </a:r>
            <a:r>
              <a:rPr lang="es-ES" dirty="0" smtClean="0">
                <a:solidFill>
                  <a:schemeClr val="tx2"/>
                </a:solidFill>
              </a:rPr>
              <a:t>incorpora tres </a:t>
            </a:r>
            <a:r>
              <a:rPr lang="es-ES" dirty="0">
                <a:solidFill>
                  <a:schemeClr val="tx2"/>
                </a:solidFill>
              </a:rPr>
              <a:t>capítulos específicos sobre </a:t>
            </a:r>
            <a:r>
              <a:rPr lang="es-ES" b="1" dirty="0">
                <a:solidFill>
                  <a:schemeClr val="tx2"/>
                </a:solidFill>
              </a:rPr>
              <a:t>acceso, uso racional de productos farmacéuticos, dispositivos médicos </a:t>
            </a:r>
            <a:r>
              <a:rPr lang="es-ES" b="1" dirty="0" smtClean="0">
                <a:solidFill>
                  <a:schemeClr val="tx2"/>
                </a:solidFill>
              </a:rPr>
              <a:t>y productos </a:t>
            </a:r>
            <a:r>
              <a:rPr lang="es-ES" b="1" dirty="0">
                <a:solidFill>
                  <a:schemeClr val="tx2"/>
                </a:solidFill>
              </a:rPr>
              <a:t>sanitarios</a:t>
            </a:r>
            <a:r>
              <a:rPr lang="es-ES" dirty="0">
                <a:solidFill>
                  <a:schemeClr val="tx2"/>
                </a:solidFill>
              </a:rPr>
              <a:t>, así como un capítulo de investigación</a:t>
            </a:r>
            <a:r>
              <a:rPr lang="es-ES" dirty="0"/>
              <a:t>.</a:t>
            </a:r>
          </a:p>
        </p:txBody>
      </p:sp>
      <p:pic>
        <p:nvPicPr>
          <p:cNvPr id="4" name="Picture 4" descr="DIGEM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32" y="620688"/>
            <a:ext cx="8138294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7121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700808"/>
            <a:ext cx="8229600" cy="1143000"/>
          </a:xfrm>
        </p:spPr>
        <p:txBody>
          <a:bodyPr>
            <a:noAutofit/>
          </a:bodyPr>
          <a:lstStyle/>
          <a:p>
            <a:r>
              <a:rPr lang="es-ES" sz="2400" b="1" dirty="0" smtClean="0">
                <a:solidFill>
                  <a:srgbClr val="FF0000"/>
                </a:solidFill>
              </a:rPr>
              <a:t>LEY 29459</a:t>
            </a:r>
            <a:br>
              <a:rPr lang="es-ES" sz="2400" b="1" dirty="0" smtClean="0">
                <a:solidFill>
                  <a:srgbClr val="FF0000"/>
                </a:solidFill>
              </a:rPr>
            </a:br>
            <a:r>
              <a:rPr lang="es-ES" sz="2400" b="1" dirty="0" smtClean="0">
                <a:solidFill>
                  <a:srgbClr val="FF0000"/>
                </a:solidFill>
              </a:rPr>
              <a:t> LEY DEL PRODUCTO FARMACEUTICO, DISPOSITIVO MEDICO Y PRODUCTO SANITARIO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140967"/>
            <a:ext cx="8229600" cy="2520281"/>
          </a:xfrm>
        </p:spPr>
        <p:txBody>
          <a:bodyPr>
            <a:normAutofit/>
          </a:bodyPr>
          <a:lstStyle/>
          <a:p>
            <a:pPr algn="just"/>
            <a:r>
              <a:rPr lang="es-ES" sz="2400" dirty="0" smtClean="0">
                <a:solidFill>
                  <a:schemeClr val="tx2"/>
                </a:solidFill>
              </a:rPr>
              <a:t>Reglamento para el Registro, Control y Vigilancia Sanitaria de Productos Farmacéuticos, Dispositivos médicos y Productos Sanitarios DS Nº 016-2011-SA</a:t>
            </a:r>
          </a:p>
          <a:p>
            <a:pPr algn="just"/>
            <a:endParaRPr lang="es-ES" sz="2400" dirty="0" smtClean="0">
              <a:solidFill>
                <a:schemeClr val="tx2"/>
              </a:solidFill>
            </a:endParaRPr>
          </a:p>
          <a:p>
            <a:pPr algn="just"/>
            <a:r>
              <a:rPr lang="es-ES" sz="2400" dirty="0" smtClean="0">
                <a:solidFill>
                  <a:schemeClr val="tx2"/>
                </a:solidFill>
              </a:rPr>
              <a:t>Reglamento de Establecimientos Farmacéuticos DS Nº0142011-SA</a:t>
            </a:r>
            <a:endParaRPr lang="es-ES" sz="2400" dirty="0">
              <a:solidFill>
                <a:schemeClr val="tx2"/>
              </a:solidFill>
            </a:endParaRPr>
          </a:p>
        </p:txBody>
      </p:sp>
      <p:pic>
        <p:nvPicPr>
          <p:cNvPr id="4" name="Picture 4" descr="DIGEM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32" y="620688"/>
            <a:ext cx="8138294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73456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2492896"/>
            <a:ext cx="8229600" cy="3240360"/>
          </a:xfrm>
        </p:spPr>
        <p:txBody>
          <a:bodyPr>
            <a:noAutofit/>
          </a:bodyPr>
          <a:lstStyle/>
          <a:p>
            <a:pPr algn="just"/>
            <a:r>
              <a:rPr lang="es-ES" sz="2400" dirty="0">
                <a:solidFill>
                  <a:schemeClr val="tx2"/>
                </a:solidFill>
              </a:rPr>
              <a:t>La Ley N.° 29459 en su artículo 18.º establece </a:t>
            </a:r>
            <a:r>
              <a:rPr lang="es-ES" sz="2400" dirty="0" smtClean="0">
                <a:solidFill>
                  <a:schemeClr val="tx2"/>
                </a:solidFill>
              </a:rPr>
              <a:t>que el </a:t>
            </a:r>
            <a:r>
              <a:rPr lang="es-ES" sz="2400" dirty="0">
                <a:solidFill>
                  <a:schemeClr val="tx2"/>
                </a:solidFill>
              </a:rPr>
              <a:t>control de calidad de los productos </a:t>
            </a:r>
            <a:r>
              <a:rPr lang="es-ES" sz="2400" dirty="0" smtClean="0">
                <a:solidFill>
                  <a:schemeClr val="tx2"/>
                </a:solidFill>
              </a:rPr>
              <a:t>farmacéuticos, dispositivos </a:t>
            </a:r>
            <a:r>
              <a:rPr lang="es-ES" sz="2400" dirty="0">
                <a:solidFill>
                  <a:schemeClr val="tx2"/>
                </a:solidFill>
              </a:rPr>
              <a:t>médicos y productos sanitarios </a:t>
            </a:r>
            <a:r>
              <a:rPr lang="es-ES" sz="2400" dirty="0" smtClean="0">
                <a:solidFill>
                  <a:schemeClr val="tx2"/>
                </a:solidFill>
              </a:rPr>
              <a:t>es </a:t>
            </a:r>
            <a:r>
              <a:rPr lang="es-ES" sz="2400" b="1" dirty="0" smtClean="0">
                <a:solidFill>
                  <a:schemeClr val="tx2"/>
                </a:solidFill>
              </a:rPr>
              <a:t>obligatorio</a:t>
            </a:r>
            <a:r>
              <a:rPr lang="es-ES" sz="2400" b="1" dirty="0">
                <a:solidFill>
                  <a:schemeClr val="tx2"/>
                </a:solidFill>
              </a:rPr>
              <a:t>, integral y permanente. </a:t>
            </a:r>
            <a:endParaRPr lang="es-ES" sz="2400" b="1" dirty="0" smtClean="0">
              <a:solidFill>
                <a:schemeClr val="tx2"/>
              </a:solidFill>
            </a:endParaRPr>
          </a:p>
          <a:p>
            <a:pPr algn="just"/>
            <a:r>
              <a:rPr lang="es-ES" sz="2400" dirty="0" smtClean="0">
                <a:solidFill>
                  <a:schemeClr val="tx2"/>
                </a:solidFill>
              </a:rPr>
              <a:t>Para garantizar la </a:t>
            </a:r>
            <a:r>
              <a:rPr lang="es-ES" sz="2400" dirty="0">
                <a:solidFill>
                  <a:schemeClr val="tx2"/>
                </a:solidFill>
              </a:rPr>
              <a:t>calidad de estos productos, los </a:t>
            </a:r>
            <a:r>
              <a:rPr lang="es-ES" sz="2400" dirty="0" smtClean="0">
                <a:solidFill>
                  <a:schemeClr val="tx2"/>
                </a:solidFill>
              </a:rPr>
              <a:t>establecimientos públicos </a:t>
            </a:r>
            <a:r>
              <a:rPr lang="es-ES" sz="2400" dirty="0">
                <a:solidFill>
                  <a:schemeClr val="tx2"/>
                </a:solidFill>
              </a:rPr>
              <a:t>y privados, bajo responsabilidad, deben </a:t>
            </a:r>
            <a:r>
              <a:rPr lang="es-ES" sz="2400" dirty="0" smtClean="0">
                <a:solidFill>
                  <a:schemeClr val="tx2"/>
                </a:solidFill>
              </a:rPr>
              <a:t>contar con </a:t>
            </a:r>
            <a:r>
              <a:rPr lang="es-ES" sz="2400" dirty="0">
                <a:solidFill>
                  <a:schemeClr val="tx2"/>
                </a:solidFill>
              </a:rPr>
              <a:t>un </a:t>
            </a:r>
            <a:r>
              <a:rPr lang="es-ES" sz="2400" b="1" dirty="0">
                <a:solidFill>
                  <a:schemeClr val="tx2"/>
                </a:solidFill>
              </a:rPr>
              <a:t>sistema de aseguramiento de la calidad.</a:t>
            </a:r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683532" y="155679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es-ES" sz="3200" b="1" dirty="0">
                <a:solidFill>
                  <a:srgbClr val="FF0000"/>
                </a:solidFill>
              </a:rPr>
              <a:t>SISTEMA DE ASEGURAMIENTO DE LA</a:t>
            </a:r>
            <a:br>
              <a:rPr lang="es-ES" sz="3200" b="1" dirty="0">
                <a:solidFill>
                  <a:srgbClr val="FF0000"/>
                </a:solidFill>
              </a:rPr>
            </a:br>
            <a:r>
              <a:rPr lang="es-ES" sz="3200" b="1" dirty="0">
                <a:solidFill>
                  <a:srgbClr val="FF0000"/>
                </a:solidFill>
              </a:rPr>
              <a:t>CALIDAD</a:t>
            </a:r>
          </a:p>
        </p:txBody>
      </p:sp>
      <p:pic>
        <p:nvPicPr>
          <p:cNvPr id="5" name="Picture 4" descr="DIGEM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32" y="528334"/>
            <a:ext cx="8138294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1008263" y="5517232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b="1" dirty="0" smtClean="0">
                <a:solidFill>
                  <a:srgbClr val="FF0000"/>
                </a:solidFill>
              </a:rPr>
              <a:t>Conjunto </a:t>
            </a:r>
            <a:r>
              <a:rPr lang="es-ES" b="1" dirty="0">
                <a:solidFill>
                  <a:srgbClr val="FF0000"/>
                </a:solidFill>
              </a:rPr>
              <a:t>de </a:t>
            </a:r>
            <a:r>
              <a:rPr lang="es-ES" b="1" dirty="0" smtClean="0">
                <a:solidFill>
                  <a:srgbClr val="FF0000"/>
                </a:solidFill>
              </a:rPr>
              <a:t>acciones planificadas</a:t>
            </a:r>
            <a:r>
              <a:rPr lang="es-ES" b="1" dirty="0">
                <a:solidFill>
                  <a:srgbClr val="FF0000"/>
                </a:solidFill>
              </a:rPr>
              <a:t>, sistemáticas y objetivas que </a:t>
            </a:r>
            <a:r>
              <a:rPr lang="es-ES" b="1" dirty="0" smtClean="0">
                <a:solidFill>
                  <a:srgbClr val="FF0000"/>
                </a:solidFill>
              </a:rPr>
              <a:t>permitan mejorar </a:t>
            </a:r>
            <a:r>
              <a:rPr lang="es-ES" b="1" dirty="0">
                <a:solidFill>
                  <a:srgbClr val="FF0000"/>
                </a:solidFill>
              </a:rPr>
              <a:t>la confianza de la ciudadanía en </a:t>
            </a:r>
            <a:r>
              <a:rPr lang="es-ES" b="1" dirty="0" smtClean="0">
                <a:solidFill>
                  <a:srgbClr val="FF0000"/>
                </a:solidFill>
              </a:rPr>
              <a:t>los medicamentos </a:t>
            </a:r>
            <a:r>
              <a:rPr lang="es-ES" b="1" dirty="0">
                <a:solidFill>
                  <a:srgbClr val="FF0000"/>
                </a:solidFill>
              </a:rPr>
              <a:t>ofertados en el mercado.</a:t>
            </a:r>
          </a:p>
        </p:txBody>
      </p:sp>
    </p:spTree>
    <p:extLst>
      <p:ext uri="{BB962C8B-B14F-4D97-AF65-F5344CB8AC3E}">
        <p14:creationId xmlns:p14="http://schemas.microsoft.com/office/powerpoint/2010/main" xmlns="" val="2017351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12914" y="2492896"/>
            <a:ext cx="8208912" cy="1800199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es-ES" dirty="0" smtClean="0">
                <a:solidFill>
                  <a:schemeClr val="tx2"/>
                </a:solidFill>
              </a:rPr>
              <a:t>Involucra </a:t>
            </a:r>
            <a:r>
              <a:rPr lang="es-ES" dirty="0">
                <a:solidFill>
                  <a:schemeClr val="tx2"/>
                </a:solidFill>
              </a:rPr>
              <a:t>todos los </a:t>
            </a:r>
            <a:r>
              <a:rPr lang="es-ES" dirty="0" smtClean="0">
                <a:solidFill>
                  <a:schemeClr val="tx2"/>
                </a:solidFill>
              </a:rPr>
              <a:t>aspectos del </a:t>
            </a:r>
            <a:r>
              <a:rPr lang="es-ES" dirty="0">
                <a:solidFill>
                  <a:schemeClr val="tx2"/>
                </a:solidFill>
              </a:rPr>
              <a:t>proceso de fabricación, desde las materias </a:t>
            </a:r>
            <a:r>
              <a:rPr lang="es-ES" dirty="0" smtClean="0">
                <a:solidFill>
                  <a:schemeClr val="tx2"/>
                </a:solidFill>
              </a:rPr>
              <a:t>primas empleadas </a:t>
            </a:r>
            <a:r>
              <a:rPr lang="es-ES" dirty="0">
                <a:solidFill>
                  <a:schemeClr val="tx2"/>
                </a:solidFill>
              </a:rPr>
              <a:t>hasta los productos terminados, </a:t>
            </a:r>
            <a:r>
              <a:rPr lang="es-ES" dirty="0" smtClean="0">
                <a:solidFill>
                  <a:schemeClr val="tx2"/>
                </a:solidFill>
              </a:rPr>
              <a:t>así como</a:t>
            </a:r>
            <a:r>
              <a:rPr lang="es-ES" dirty="0">
                <a:solidFill>
                  <a:schemeClr val="tx2"/>
                </a:solidFill>
              </a:rPr>
              <a:t>, los procesos de almacenamiento, </a:t>
            </a:r>
            <a:r>
              <a:rPr lang="es-ES" dirty="0" smtClean="0">
                <a:solidFill>
                  <a:schemeClr val="tx2"/>
                </a:solidFill>
              </a:rPr>
              <a:t>distribución, dispensación </a:t>
            </a:r>
            <a:r>
              <a:rPr lang="es-ES" dirty="0">
                <a:solidFill>
                  <a:schemeClr val="tx2"/>
                </a:solidFill>
              </a:rPr>
              <a:t>y expendio.</a:t>
            </a:r>
          </a:p>
        </p:txBody>
      </p:sp>
      <p:pic>
        <p:nvPicPr>
          <p:cNvPr id="6" name="Picture 4" descr="DIGEM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32" y="764704"/>
            <a:ext cx="8138294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4293096"/>
            <a:ext cx="3384376" cy="2016224"/>
          </a:xfrm>
          <a:prstGeom prst="rect">
            <a:avLst/>
          </a:prstGeom>
        </p:spPr>
      </p:pic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529208" y="1556792"/>
            <a:ext cx="8229600" cy="648072"/>
          </a:xfrm>
        </p:spPr>
        <p:txBody>
          <a:bodyPr>
            <a:normAutofit/>
          </a:bodyPr>
          <a:lstStyle/>
          <a:p>
            <a:r>
              <a:rPr lang="es-ES" sz="3200" b="1" dirty="0">
                <a:solidFill>
                  <a:srgbClr val="FF0000"/>
                </a:solidFill>
              </a:rPr>
              <a:t>C</a:t>
            </a:r>
            <a:r>
              <a:rPr lang="es-ES" sz="3200" b="1" dirty="0" smtClean="0">
                <a:solidFill>
                  <a:srgbClr val="FF0000"/>
                </a:solidFill>
              </a:rPr>
              <a:t>ALIDAD</a:t>
            </a:r>
            <a:endParaRPr lang="es-ES" sz="3200" b="1" dirty="0">
              <a:solidFill>
                <a:srgbClr val="FF0000"/>
              </a:solidFill>
            </a:endParaRPr>
          </a:p>
        </p:txBody>
      </p:sp>
      <p:sp>
        <p:nvSpPr>
          <p:cNvPr id="9" name="2 Marcador de contenido"/>
          <p:cNvSpPr txBox="1">
            <a:spLocks/>
          </p:cNvSpPr>
          <p:nvPr/>
        </p:nvSpPr>
        <p:spPr>
          <a:xfrm>
            <a:off x="648223" y="4293096"/>
            <a:ext cx="4283817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2400" dirty="0" smtClean="0">
                <a:solidFill>
                  <a:schemeClr val="tx2"/>
                </a:solidFill>
              </a:rPr>
              <a:t>Estándares de Calidad</a:t>
            </a:r>
          </a:p>
          <a:p>
            <a:pPr algn="just"/>
            <a:r>
              <a:rPr lang="es-ES" sz="2400" dirty="0" smtClean="0">
                <a:solidFill>
                  <a:schemeClr val="tx2"/>
                </a:solidFill>
              </a:rPr>
              <a:t>Procesos de control de Calidad</a:t>
            </a:r>
            <a:endParaRPr lang="es-ES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9619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65431" y="476672"/>
            <a:ext cx="8229600" cy="792088"/>
          </a:xfrm>
        </p:spPr>
        <p:txBody>
          <a:bodyPr>
            <a:normAutofit/>
          </a:bodyPr>
          <a:lstStyle/>
          <a:p>
            <a:r>
              <a:rPr lang="es-ES" sz="3200" b="1" dirty="0" smtClean="0">
                <a:solidFill>
                  <a:srgbClr val="FF0000"/>
                </a:solidFill>
              </a:rPr>
              <a:t>PROCESOS DE CONTROL DE CALIDAD</a:t>
            </a:r>
            <a:endParaRPr lang="es-ES" sz="3200" b="1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3429000"/>
            <a:ext cx="8229600" cy="2880320"/>
          </a:xfrm>
        </p:spPr>
        <p:txBody>
          <a:bodyPr>
            <a:normAutofit/>
          </a:bodyPr>
          <a:lstStyle/>
          <a:p>
            <a:pPr algn="just"/>
            <a:endParaRPr lang="es-ES" dirty="0" smtClean="0"/>
          </a:p>
          <a:p>
            <a:endParaRPr lang="es-ES" dirty="0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5754" y="1914501"/>
            <a:ext cx="3649598" cy="4032448"/>
          </a:xfrm>
          <a:prstGeom prst="rect">
            <a:avLst/>
          </a:prstGeom>
        </p:spPr>
      </p:pic>
      <p:sp>
        <p:nvSpPr>
          <p:cNvPr id="8" name="7 Rectángulo"/>
          <p:cNvSpPr/>
          <p:nvPr/>
        </p:nvSpPr>
        <p:spPr>
          <a:xfrm>
            <a:off x="323528" y="2037899"/>
            <a:ext cx="47525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800" dirty="0" smtClean="0">
                <a:solidFill>
                  <a:schemeClr val="tx2"/>
                </a:solidFill>
              </a:rPr>
              <a:t>Son todos los procesos desarrollados para verificar el cumplimiento de los estándares de los productos farmacéuticos, dispositivos médicos y productos sanitarios.</a:t>
            </a:r>
          </a:p>
          <a:p>
            <a:pPr algn="just"/>
            <a:endParaRPr lang="es-ES" sz="2800" dirty="0" smtClean="0">
              <a:solidFill>
                <a:schemeClr val="tx2"/>
              </a:solidFill>
            </a:endParaRPr>
          </a:p>
          <a:p>
            <a:pPr algn="just"/>
            <a:r>
              <a:rPr lang="es-ES" sz="2800" b="1" dirty="0" smtClean="0">
                <a:solidFill>
                  <a:schemeClr val="tx2"/>
                </a:solidFill>
              </a:rPr>
              <a:t>Pesquisas y control de calidad</a:t>
            </a:r>
          </a:p>
          <a:p>
            <a:pPr algn="just"/>
            <a:r>
              <a:rPr lang="es-ES" sz="2800" dirty="0" smtClean="0">
                <a:solidFill>
                  <a:schemeClr val="tx2"/>
                </a:solidFill>
              </a:rPr>
              <a:t>Herramientas de </a:t>
            </a:r>
            <a:r>
              <a:rPr lang="es-ES" sz="2800" b="1" dirty="0" smtClean="0">
                <a:solidFill>
                  <a:schemeClr val="tx2"/>
                </a:solidFill>
              </a:rPr>
              <a:t>vigilancia y trazabilidad</a:t>
            </a:r>
            <a:endParaRPr lang="es-ES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5064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508918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rgbClr val="FF0000"/>
                </a:solidFill>
              </a:rPr>
              <a:t>MEJORA CONTINUA</a:t>
            </a:r>
            <a:endParaRPr lang="es-ES" b="1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>
            <a:normAutofit lnSpcReduction="10000"/>
          </a:bodyPr>
          <a:lstStyle/>
          <a:p>
            <a:pPr algn="just"/>
            <a:r>
              <a:rPr lang="es-ES" dirty="0" smtClean="0">
                <a:solidFill>
                  <a:srgbClr val="FF0000"/>
                </a:solidFill>
              </a:rPr>
              <a:t>INPUTS, </a:t>
            </a:r>
            <a:r>
              <a:rPr lang="es-ES" dirty="0" smtClean="0">
                <a:solidFill>
                  <a:schemeClr val="tx2"/>
                </a:solidFill>
              </a:rPr>
              <a:t>las </a:t>
            </a:r>
            <a:r>
              <a:rPr lang="es-ES" dirty="0">
                <a:solidFill>
                  <a:schemeClr val="tx2"/>
                </a:solidFill>
              </a:rPr>
              <a:t>denuncias de </a:t>
            </a:r>
            <a:r>
              <a:rPr lang="es-ES" dirty="0" smtClean="0">
                <a:solidFill>
                  <a:schemeClr val="tx2"/>
                </a:solidFill>
              </a:rPr>
              <a:t>los usuarios</a:t>
            </a:r>
            <a:r>
              <a:rPr lang="es-ES" dirty="0">
                <a:solidFill>
                  <a:schemeClr val="tx2"/>
                </a:solidFill>
              </a:rPr>
              <a:t>, quejas y reclamos, mediciones de </a:t>
            </a:r>
            <a:r>
              <a:rPr lang="es-ES" dirty="0" smtClean="0">
                <a:solidFill>
                  <a:schemeClr val="tx2"/>
                </a:solidFill>
              </a:rPr>
              <a:t>satisfacción de </a:t>
            </a:r>
            <a:r>
              <a:rPr lang="es-ES" dirty="0">
                <a:solidFill>
                  <a:schemeClr val="tx2"/>
                </a:solidFill>
              </a:rPr>
              <a:t>cliente, acciones de </a:t>
            </a:r>
            <a:r>
              <a:rPr lang="es-ES" dirty="0" err="1">
                <a:solidFill>
                  <a:schemeClr val="tx2"/>
                </a:solidFill>
              </a:rPr>
              <a:t>farmacovigilancia</a:t>
            </a:r>
            <a:r>
              <a:rPr lang="es-ES" dirty="0">
                <a:solidFill>
                  <a:schemeClr val="tx2"/>
                </a:solidFill>
              </a:rPr>
              <a:t> y </a:t>
            </a:r>
            <a:r>
              <a:rPr lang="es-ES" dirty="0" err="1" smtClean="0">
                <a:solidFill>
                  <a:schemeClr val="tx2"/>
                </a:solidFill>
              </a:rPr>
              <a:t>tecnovigilancia</a:t>
            </a:r>
            <a:r>
              <a:rPr lang="es-ES" dirty="0" smtClean="0">
                <a:solidFill>
                  <a:schemeClr val="tx2"/>
                </a:solidFill>
              </a:rPr>
              <a:t>.</a:t>
            </a:r>
          </a:p>
          <a:p>
            <a:pPr algn="just"/>
            <a:r>
              <a:rPr lang="es-ES" dirty="0" smtClean="0">
                <a:solidFill>
                  <a:srgbClr val="FF0000"/>
                </a:solidFill>
              </a:rPr>
              <a:t>OUTPUTS</a:t>
            </a:r>
            <a:r>
              <a:rPr lang="es-ES" dirty="0" smtClean="0">
                <a:solidFill>
                  <a:schemeClr val="tx2"/>
                </a:solidFill>
              </a:rPr>
              <a:t>, </a:t>
            </a:r>
            <a:r>
              <a:rPr lang="es-ES" dirty="0">
                <a:solidFill>
                  <a:schemeClr val="tx2"/>
                </a:solidFill>
              </a:rPr>
              <a:t>vienen a ser los </a:t>
            </a:r>
            <a:r>
              <a:rPr lang="es-ES" dirty="0" smtClean="0">
                <a:solidFill>
                  <a:schemeClr val="tx2"/>
                </a:solidFill>
              </a:rPr>
              <a:t>servicios y </a:t>
            </a:r>
            <a:r>
              <a:rPr lang="es-ES" dirty="0">
                <a:solidFill>
                  <a:schemeClr val="tx2"/>
                </a:solidFill>
              </a:rPr>
              <a:t>productos por lograr, como las alertas de calidad, </a:t>
            </a:r>
            <a:r>
              <a:rPr lang="es-ES" dirty="0" smtClean="0">
                <a:solidFill>
                  <a:schemeClr val="tx2"/>
                </a:solidFill>
              </a:rPr>
              <a:t>observatorio de </a:t>
            </a:r>
            <a:r>
              <a:rPr lang="es-ES" dirty="0">
                <a:solidFill>
                  <a:schemeClr val="tx2"/>
                </a:solidFill>
              </a:rPr>
              <a:t>calidad y precios</a:t>
            </a:r>
          </a:p>
        </p:txBody>
      </p:sp>
      <p:pic>
        <p:nvPicPr>
          <p:cNvPr id="4" name="Picture 4" descr="DIGEM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32" y="764704"/>
            <a:ext cx="8138294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51008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706090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rgbClr val="FF0000"/>
                </a:solidFill>
              </a:rPr>
              <a:t>BUENAS PRACTICAS DE OFICINA FARMACEUTICA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924944"/>
            <a:ext cx="8229600" cy="3084587"/>
          </a:xfrm>
        </p:spPr>
        <p:txBody>
          <a:bodyPr/>
          <a:lstStyle/>
          <a:p>
            <a:pPr algn="just"/>
            <a:r>
              <a:rPr lang="es-ES" dirty="0" smtClean="0">
                <a:solidFill>
                  <a:schemeClr val="tx2"/>
                </a:solidFill>
              </a:rPr>
              <a:t>Buenas Practicas de Almacenamiento</a:t>
            </a:r>
          </a:p>
          <a:p>
            <a:pPr algn="just"/>
            <a:r>
              <a:rPr lang="es-ES" dirty="0" smtClean="0">
                <a:solidFill>
                  <a:schemeClr val="tx2"/>
                </a:solidFill>
              </a:rPr>
              <a:t>Buenas Practicas de Dispensación</a:t>
            </a:r>
          </a:p>
          <a:p>
            <a:pPr algn="just"/>
            <a:r>
              <a:rPr lang="es-ES" dirty="0" smtClean="0">
                <a:solidFill>
                  <a:schemeClr val="tx2"/>
                </a:solidFill>
              </a:rPr>
              <a:t>Buenas Practicas de </a:t>
            </a:r>
            <a:r>
              <a:rPr lang="es-ES" dirty="0" err="1" smtClean="0">
                <a:solidFill>
                  <a:schemeClr val="tx2"/>
                </a:solidFill>
              </a:rPr>
              <a:t>Farmacovigilancia</a:t>
            </a:r>
            <a:endParaRPr lang="es-ES" dirty="0" smtClean="0">
              <a:solidFill>
                <a:schemeClr val="tx2"/>
              </a:solidFill>
            </a:endParaRPr>
          </a:p>
          <a:p>
            <a:pPr algn="just"/>
            <a:r>
              <a:rPr lang="es-ES" dirty="0" smtClean="0">
                <a:solidFill>
                  <a:schemeClr val="tx2"/>
                </a:solidFill>
              </a:rPr>
              <a:t>Buenas Practicas de Seguimiento </a:t>
            </a:r>
            <a:r>
              <a:rPr lang="es-ES" dirty="0" err="1" smtClean="0">
                <a:solidFill>
                  <a:schemeClr val="tx2"/>
                </a:solidFill>
              </a:rPr>
              <a:t>Farmacoterapeutico</a:t>
            </a:r>
            <a:endParaRPr lang="es-ES" dirty="0" smtClean="0">
              <a:solidFill>
                <a:schemeClr val="tx2"/>
              </a:solidFill>
            </a:endParaRPr>
          </a:p>
          <a:p>
            <a:endParaRPr lang="es-ES" dirty="0"/>
          </a:p>
        </p:txBody>
      </p:sp>
      <p:pic>
        <p:nvPicPr>
          <p:cNvPr id="4" name="Picture 4" descr="DIGEM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32" y="764704"/>
            <a:ext cx="8138294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98957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780928"/>
            <a:ext cx="4392488" cy="1440160"/>
          </a:xfrm>
        </p:spPr>
        <p:txBody>
          <a:bodyPr>
            <a:normAutofit/>
          </a:bodyPr>
          <a:lstStyle/>
          <a:p>
            <a:pPr algn="just"/>
            <a:r>
              <a:rPr lang="es-ES" dirty="0" smtClean="0">
                <a:solidFill>
                  <a:schemeClr val="tx2"/>
                </a:solidFill>
              </a:rPr>
              <a:t>HOJA AMARILLAS</a:t>
            </a:r>
          </a:p>
          <a:p>
            <a:pPr algn="just"/>
            <a:r>
              <a:rPr lang="es-ES" dirty="0" smtClean="0">
                <a:solidFill>
                  <a:schemeClr val="tx2"/>
                </a:solidFill>
              </a:rPr>
              <a:t>HOJAS CELESTES</a:t>
            </a:r>
            <a:endParaRPr lang="es-ES" dirty="0">
              <a:solidFill>
                <a:schemeClr val="tx2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785882" y="4400834"/>
            <a:ext cx="4464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SISTEMA REGIONAL DE VIGILANCIA</a:t>
            </a:r>
            <a:endParaRPr lang="es-E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DIGEM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32" y="764704"/>
            <a:ext cx="8138294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2132856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82045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592</Words>
  <Application>Microsoft Office PowerPoint</Application>
  <PresentationFormat>Presentación en pantalla (4:3)</PresentationFormat>
  <Paragraphs>137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Tema de Office</vt:lpstr>
      <vt:lpstr>PROCEDIMIENTO DE REPORTE SOSPECHAS: DE PROBLEMAS DE CALIDAD DE PRODUCTOS FARMACEUTICOS REACCIONES ADVERSAS</vt:lpstr>
      <vt:lpstr>LEY 29459  LEY DEL PRODUCTO FARMACEUTICO, DISPOSITIVO MEDICO Y PRODUCTO SANITARIO</vt:lpstr>
      <vt:lpstr>LEY 29459  LEY DEL PRODUCTO FARMACEUTICO, DISPOSITIVO MEDICO Y PRODUCTO SANITARIO</vt:lpstr>
      <vt:lpstr>SISTEMA DE ASEGURAMIENTO DE LA CALIDAD</vt:lpstr>
      <vt:lpstr>CALIDAD</vt:lpstr>
      <vt:lpstr>PROCESOS DE CONTROL DE CALIDAD</vt:lpstr>
      <vt:lpstr>MEJORA CONTINUA</vt:lpstr>
      <vt:lpstr>BUENAS PRACTICAS DE OFICINA FARMACEUTICA</vt:lpstr>
      <vt:lpstr>Diapositiva 9</vt:lpstr>
      <vt:lpstr>RESPONSABILIDAD</vt:lpstr>
      <vt:lpstr>Del reporte</vt:lpstr>
      <vt:lpstr>FORMATOS HOJAS CELESTES</vt:lpstr>
      <vt:lpstr>FORMATOS HOJAS CELESTES</vt:lpstr>
      <vt:lpstr>NIVELES DE INTERVENCION</vt:lpstr>
      <vt:lpstr>Diapositiva 15</vt:lpstr>
      <vt:lpstr>Diapositiva 16</vt:lpstr>
      <vt:lpstr>GRACIAS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PROCEDIMIENTO DE REPORTE SOSPECHAS DE PROBLEMAS DE CALIDAD</dc:title>
  <dc:creator>pc</dc:creator>
  <cp:lastModifiedBy>VIG_EPI2</cp:lastModifiedBy>
  <cp:revision>11</cp:revision>
  <dcterms:created xsi:type="dcterms:W3CDTF">2012-04-16T08:25:15Z</dcterms:created>
  <dcterms:modified xsi:type="dcterms:W3CDTF">2012-04-16T19:21:15Z</dcterms:modified>
</cp:coreProperties>
</file>